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1" r:id="rId1"/>
  </p:sldMasterIdLst>
  <p:sldIdLst>
    <p:sldId id="256" r:id="rId2"/>
    <p:sldId id="260" r:id="rId3"/>
    <p:sldId id="257" r:id="rId4"/>
    <p:sldId id="264" r:id="rId5"/>
    <p:sldId id="258" r:id="rId6"/>
    <p:sldId id="262" r:id="rId7"/>
    <p:sldId id="273" r:id="rId8"/>
    <p:sldId id="265" r:id="rId9"/>
    <p:sldId id="261" r:id="rId10"/>
    <p:sldId id="274" r:id="rId11"/>
    <p:sldId id="266" r:id="rId12"/>
    <p:sldId id="263" r:id="rId13"/>
    <p:sldId id="275" r:id="rId14"/>
    <p:sldId id="276" r:id="rId15"/>
    <p:sldId id="277" r:id="rId16"/>
    <p:sldId id="267" r:id="rId17"/>
    <p:sldId id="271" r:id="rId18"/>
    <p:sldId id="270" r:id="rId19"/>
    <p:sldId id="272" r:id="rId20"/>
    <p:sldId id="268" r:id="rId21"/>
    <p:sldId id="259" r:id="rId22"/>
    <p:sldId id="26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64138-2A15-4BFA-95F0-A9C0ECBA2D11}" type="datetimeFigureOut">
              <a:rPr lang="en-HK" smtClean="0"/>
              <a:t>09/12/2016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5A64001-2AF5-4DE1-BF58-07F6A1AD7D95}" type="slidenum">
              <a:rPr lang="en-HK" smtClean="0"/>
              <a:t>‹#›</a:t>
            </a:fld>
            <a:endParaRPr lang="en-HK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502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64138-2A15-4BFA-95F0-A9C0ECBA2D11}" type="datetimeFigureOut">
              <a:rPr lang="en-HK" smtClean="0"/>
              <a:t>09/12/2016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64001-2AF5-4DE1-BF58-07F6A1AD7D95}" type="slidenum">
              <a:rPr lang="en-HK" smtClean="0"/>
              <a:t>‹#›</a:t>
            </a:fld>
            <a:endParaRPr lang="en-HK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366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64138-2A15-4BFA-95F0-A9C0ECBA2D11}" type="datetimeFigureOut">
              <a:rPr lang="en-HK" smtClean="0"/>
              <a:t>09/12/2016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64001-2AF5-4DE1-BF58-07F6A1AD7D95}" type="slidenum">
              <a:rPr lang="en-HK" smtClean="0"/>
              <a:t>‹#›</a:t>
            </a:fld>
            <a:endParaRPr lang="en-H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30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64138-2A15-4BFA-95F0-A9C0ECBA2D11}" type="datetimeFigureOut">
              <a:rPr lang="en-HK" smtClean="0"/>
              <a:t>09/12/2016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64001-2AF5-4DE1-BF58-07F6A1AD7D95}" type="slidenum">
              <a:rPr lang="en-HK" smtClean="0"/>
              <a:t>‹#›</a:t>
            </a:fld>
            <a:endParaRPr lang="en-HK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1718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64138-2A15-4BFA-95F0-A9C0ECBA2D11}" type="datetimeFigureOut">
              <a:rPr lang="en-HK" smtClean="0"/>
              <a:t>09/12/2016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64001-2AF5-4DE1-BF58-07F6A1AD7D95}" type="slidenum">
              <a:rPr lang="en-HK" smtClean="0"/>
              <a:t>‹#›</a:t>
            </a:fld>
            <a:endParaRPr lang="en-HK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3470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64138-2A15-4BFA-95F0-A9C0ECBA2D11}" type="datetimeFigureOut">
              <a:rPr lang="en-HK" smtClean="0"/>
              <a:t>09/12/2016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64001-2AF5-4DE1-BF58-07F6A1AD7D95}" type="slidenum">
              <a:rPr lang="en-HK" smtClean="0"/>
              <a:t>‹#›</a:t>
            </a:fld>
            <a:endParaRPr lang="en-HK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378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64138-2A15-4BFA-95F0-A9C0ECBA2D11}" type="datetimeFigureOut">
              <a:rPr lang="en-HK" smtClean="0"/>
              <a:t>09/12/2016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64001-2AF5-4DE1-BF58-07F6A1AD7D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68477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64138-2A15-4BFA-95F0-A9C0ECBA2D11}" type="datetimeFigureOut">
              <a:rPr lang="en-HK" smtClean="0"/>
              <a:t>09/12/2016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64001-2AF5-4DE1-BF58-07F6A1AD7D95}" type="slidenum">
              <a:rPr lang="en-HK" smtClean="0"/>
              <a:t>‹#›</a:t>
            </a:fld>
            <a:endParaRPr lang="en-HK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4301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72564138-2A15-4BFA-95F0-A9C0ECBA2D11}" type="datetimeFigureOut">
              <a:rPr lang="en-HK" smtClean="0"/>
              <a:t>09/12/2016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64001-2AF5-4DE1-BF58-07F6A1AD7D95}" type="slidenum">
              <a:rPr lang="en-HK" smtClean="0"/>
              <a:t>‹#›</a:t>
            </a:fld>
            <a:endParaRPr lang="en-HK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5093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64138-2A15-4BFA-95F0-A9C0ECBA2D11}" type="datetimeFigureOut">
              <a:rPr lang="en-HK" smtClean="0"/>
              <a:t>09/12/2016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64001-2AF5-4DE1-BF58-07F6A1AD7D95}" type="slidenum">
              <a:rPr lang="en-HK" smtClean="0"/>
              <a:t>‹#›</a:t>
            </a:fld>
            <a:endParaRPr lang="en-HK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546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64138-2A15-4BFA-95F0-A9C0ECBA2D11}" type="datetimeFigureOut">
              <a:rPr lang="en-HK" smtClean="0"/>
              <a:t>09/12/2016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64001-2AF5-4DE1-BF58-07F6A1AD7D95}" type="slidenum">
              <a:rPr lang="en-HK" smtClean="0"/>
              <a:t>‹#›</a:t>
            </a:fld>
            <a:endParaRPr lang="en-HK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484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64138-2A15-4BFA-95F0-A9C0ECBA2D11}" type="datetimeFigureOut">
              <a:rPr lang="en-HK" smtClean="0"/>
              <a:t>09/12/2016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5A64001-2AF5-4DE1-BF58-07F6A1AD7D95}" type="slidenum">
              <a:rPr lang="en-HK" smtClean="0"/>
              <a:t>‹#›</a:t>
            </a:fld>
            <a:endParaRPr lang="en-HK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33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HK" sz="4400" dirty="0"/>
              <a:t>Is there structural borrowing in Cantonese? The case of single-word English prepositions in Hong Kong Cantonese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HK" sz="2800" dirty="0"/>
              <a:t>Yue 21 Conference (</a:t>
            </a:r>
            <a:r>
              <a:rPr lang="zh-TW" altLang="en-US" sz="2800" dirty="0"/>
              <a:t>第二十一屆粵方言會議</a:t>
            </a:r>
            <a:r>
              <a:rPr lang="zh-CN" altLang="en-US" sz="2800" dirty="0"/>
              <a:t>）</a:t>
            </a:r>
            <a:endParaRPr lang="en-HK" sz="2800" dirty="0"/>
          </a:p>
          <a:p>
            <a:r>
              <a:rPr lang="en-HK" sz="2800" dirty="0"/>
              <a:t>Macao Polytechnic Institute </a:t>
            </a:r>
            <a:r>
              <a:rPr lang="zh-CN" altLang="en-US" sz="2800" dirty="0"/>
              <a:t>（</a:t>
            </a:r>
            <a:r>
              <a:rPr lang="zh-TW" altLang="en-US" sz="2800" dirty="0"/>
              <a:t>澳門理工學院</a:t>
            </a:r>
            <a:r>
              <a:rPr lang="zh-CN" altLang="en-US" sz="2800" dirty="0"/>
              <a:t>）</a:t>
            </a:r>
            <a:endParaRPr lang="en-HK" sz="2800" dirty="0"/>
          </a:p>
          <a:p>
            <a:r>
              <a:rPr lang="en-HK" sz="2800" dirty="0"/>
              <a:t>December 11, 2016</a:t>
            </a:r>
          </a:p>
        </p:txBody>
      </p:sp>
    </p:spTree>
    <p:extLst>
      <p:ext uri="{BB962C8B-B14F-4D97-AF65-F5344CB8AC3E}">
        <p14:creationId xmlns:p14="http://schemas.microsoft.com/office/powerpoint/2010/main" val="234816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233265"/>
            <a:ext cx="9603275" cy="1175657"/>
          </a:xfrm>
        </p:spPr>
        <p:txBody>
          <a:bodyPr/>
          <a:lstStyle/>
          <a:p>
            <a:r>
              <a:rPr lang="en-HK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334278"/>
            <a:ext cx="9603275" cy="4132068"/>
          </a:xfrm>
        </p:spPr>
        <p:txBody>
          <a:bodyPr>
            <a:normAutofit/>
          </a:bodyPr>
          <a:lstStyle/>
          <a:p>
            <a:r>
              <a:rPr lang="en-HK" dirty="0"/>
              <a:t>Language contact between Cantonese and other languages</a:t>
            </a:r>
          </a:p>
          <a:p>
            <a:r>
              <a:rPr lang="en-HK" dirty="0"/>
              <a:t>Linguistic outcomes of language contact</a:t>
            </a:r>
          </a:p>
          <a:p>
            <a:r>
              <a:rPr lang="en-HK" dirty="0"/>
              <a:t>A survey of the literature: lexical borrowing or loanwords from other languages to Cantonese</a:t>
            </a:r>
          </a:p>
          <a:p>
            <a:r>
              <a:rPr lang="en-HK" dirty="0"/>
              <a:t>Code-switching with English and Cantonese</a:t>
            </a:r>
          </a:p>
          <a:p>
            <a:r>
              <a:rPr lang="en-HK" dirty="0"/>
              <a:t>Structural borrowing from English to Cantonese</a:t>
            </a:r>
          </a:p>
          <a:p>
            <a:r>
              <a:rPr lang="en-HK" dirty="0"/>
              <a:t>Single-word English prepositions in Hong Kong Cantonese</a:t>
            </a:r>
          </a:p>
          <a:p>
            <a:pPr marL="0" indent="0">
              <a:buNone/>
            </a:pP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657887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841841"/>
            <a:ext cx="9603275" cy="651057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Introduction</a:t>
            </a:r>
            <a:r>
              <a:rPr lang="zh-CN" altLang="en-US" dirty="0"/>
              <a:t>：</a:t>
            </a:r>
            <a:r>
              <a:rPr lang="en-US" altLang="zh-CN" dirty="0"/>
              <a:t>Language contact between Cantonese and other languages</a:t>
            </a:r>
            <a:endParaRPr lang="en-H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HK" dirty="0"/>
              <a:t>In addition to the “mainstream” topics that have been extensively researched in the area of Cantonese linguistics (i.e. grammar/syntax, phonetics/phonology), there is also a rich body of literature on </a:t>
            </a:r>
            <a:r>
              <a:rPr lang="en-HK" b="1" dirty="0"/>
              <a:t>language contact</a:t>
            </a:r>
            <a:r>
              <a:rPr lang="en-HK" dirty="0"/>
              <a:t> between Cantonese and other languages, notably English.</a:t>
            </a:r>
          </a:p>
          <a:p>
            <a:r>
              <a:rPr lang="en-HK" dirty="0"/>
              <a:t>Historically, the Cantonese-speaking area (Guangdong, Hong Kong, Macau) was the very first places where the Chinese people got into contact with the “West” (British,  Portuguese, American, etc.) </a:t>
            </a:r>
            <a:r>
              <a:rPr lang="zh-CN" altLang="en-US" dirty="0"/>
              <a:t>（</a:t>
            </a:r>
            <a:r>
              <a:rPr lang="en-US" altLang="zh-CN" dirty="0"/>
              <a:t>Bolton 2003</a:t>
            </a:r>
            <a:r>
              <a:rPr lang="zh-CN" altLang="en-US" dirty="0"/>
              <a:t>，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張振江 </a:t>
            </a:r>
            <a:r>
              <a:rPr lang="en-HK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2009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）。</a:t>
            </a:r>
            <a:r>
              <a:rPr lang="en-HK" altLang="zh-CN" dirty="0"/>
              <a:t>It is not surprising to find many language contact phenomena which involve Cantonese and other languages, notably English (Portuguese, Japanese, Norwegian).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688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660387"/>
          </a:xfrm>
        </p:spPr>
        <p:txBody>
          <a:bodyPr>
            <a:normAutofit/>
          </a:bodyPr>
          <a:lstStyle/>
          <a:p>
            <a:r>
              <a:rPr lang="en-HK" sz="2400" dirty="0"/>
              <a:t>Linguistic Outcomes of language contact (</a:t>
            </a:r>
            <a:r>
              <a:rPr lang="en-HK" sz="2400" dirty="0" err="1"/>
              <a:t>Haugan</a:t>
            </a:r>
            <a:r>
              <a:rPr lang="en-HK" sz="2400" dirty="0"/>
              <a:t> </a:t>
            </a:r>
            <a:r>
              <a:rPr lang="en-HK" sz="2400" dirty="0" smtClean="0"/>
              <a:t>1950)</a:t>
            </a:r>
            <a:endParaRPr lang="en-HK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380932"/>
            <a:ext cx="9603275" cy="4085414"/>
          </a:xfrm>
        </p:spPr>
        <p:txBody>
          <a:bodyPr>
            <a:normAutofit fontScale="92500" lnSpcReduction="10000"/>
          </a:bodyPr>
          <a:lstStyle/>
          <a:p>
            <a:r>
              <a:rPr lang="en-HK" dirty="0"/>
              <a:t>Lexical Borrowing: </a:t>
            </a:r>
            <a:r>
              <a:rPr lang="zh-CN" altLang="en-US" dirty="0"/>
              <a:t>巴士，的士，芝士，梳化，梳打，曲奇，浪漫，</a:t>
            </a:r>
            <a:r>
              <a:rPr lang="en-HK" altLang="zh-CN" dirty="0"/>
              <a:t>port,  </a:t>
            </a:r>
            <a:r>
              <a:rPr lang="en-HK" altLang="zh-CN" dirty="0" err="1"/>
              <a:t>reg</a:t>
            </a:r>
            <a:r>
              <a:rPr lang="en-HK" altLang="zh-CN" dirty="0"/>
              <a:t>,  mon, </a:t>
            </a:r>
            <a:r>
              <a:rPr lang="en-HK" altLang="zh-CN" dirty="0" err="1"/>
              <a:t>po</a:t>
            </a:r>
            <a:endParaRPr lang="en-HK" dirty="0"/>
          </a:p>
          <a:p>
            <a:r>
              <a:rPr lang="en-HK" dirty="0" err="1"/>
              <a:t>Loanblends</a:t>
            </a:r>
            <a:r>
              <a:rPr lang="zh-CN" altLang="en-US" dirty="0"/>
              <a:t>：打</a:t>
            </a:r>
            <a:r>
              <a:rPr lang="en-HK" altLang="zh-CN" dirty="0"/>
              <a:t>band,  band</a:t>
            </a:r>
            <a:r>
              <a:rPr lang="zh-CN" altLang="en-US" dirty="0"/>
              <a:t>房，</a:t>
            </a:r>
            <a:r>
              <a:rPr lang="en-HK" altLang="zh-CN" dirty="0"/>
              <a:t>band</a:t>
            </a:r>
            <a:r>
              <a:rPr lang="zh-CN" altLang="en-US" dirty="0"/>
              <a:t>仔，</a:t>
            </a:r>
            <a:r>
              <a:rPr lang="en-US" altLang="zh-CN" dirty="0"/>
              <a:t>Li</a:t>
            </a:r>
            <a:r>
              <a:rPr lang="zh-CN" altLang="en-US" dirty="0"/>
              <a:t>记，</a:t>
            </a:r>
            <a:r>
              <a:rPr lang="en-US" altLang="zh-CN" dirty="0"/>
              <a:t>M</a:t>
            </a:r>
            <a:r>
              <a:rPr lang="zh-CN" altLang="en-US" dirty="0"/>
              <a:t>记，啤酒，梳打水，曲奇饼，</a:t>
            </a:r>
            <a:r>
              <a:rPr lang="zh-TW" altLang="en-US" dirty="0"/>
              <a:t>檸檬水</a:t>
            </a:r>
            <a:r>
              <a:rPr lang="en-US" altLang="zh-CN" dirty="0"/>
              <a:t>/</a:t>
            </a:r>
            <a:r>
              <a:rPr lang="zh-CN" altLang="en-US" dirty="0"/>
              <a:t>茶，</a:t>
            </a:r>
            <a:endParaRPr lang="en-HK" altLang="zh-CN" dirty="0"/>
          </a:p>
          <a:p>
            <a:r>
              <a:rPr lang="en-HK" dirty="0"/>
              <a:t>Loan translations/calques</a:t>
            </a:r>
            <a:r>
              <a:rPr lang="en-US" altLang="zh-CN" dirty="0"/>
              <a:t>/</a:t>
            </a:r>
            <a:r>
              <a:rPr lang="en-US" altLang="zh-CN" dirty="0" err="1"/>
              <a:t>loanshift</a:t>
            </a:r>
            <a:r>
              <a:rPr lang="zh-CN" altLang="en-US" dirty="0"/>
              <a:t>： 意识形态，同性恋</a:t>
            </a:r>
            <a:r>
              <a:rPr lang="en-US" altLang="zh-CN" dirty="0"/>
              <a:t>/</a:t>
            </a:r>
            <a:r>
              <a:rPr lang="zh-CN" altLang="en-US" dirty="0"/>
              <a:t>同志</a:t>
            </a:r>
            <a:r>
              <a:rPr lang="en-HK" altLang="zh-CN" dirty="0"/>
              <a:t>,  </a:t>
            </a:r>
          </a:p>
          <a:p>
            <a:pPr marL="0" indent="0">
              <a:buNone/>
            </a:pPr>
            <a:r>
              <a:rPr lang="en-HK" altLang="zh-CN" dirty="0"/>
              <a:t>      --- seem to be more related to writing and the more formal registers</a:t>
            </a:r>
            <a:endParaRPr lang="en-HK" dirty="0"/>
          </a:p>
          <a:p>
            <a:r>
              <a:rPr lang="en-HK" dirty="0"/>
              <a:t>Code-switching (and/or code-mixing)</a:t>
            </a:r>
          </a:p>
          <a:p>
            <a:r>
              <a:rPr lang="en-HK" b="1" dirty="0"/>
              <a:t>Structural borrowing</a:t>
            </a:r>
          </a:p>
          <a:p>
            <a:pPr marL="0" indent="0">
              <a:buNone/>
            </a:pPr>
            <a:r>
              <a:rPr lang="en-HK" i="1" dirty="0"/>
              <a:t>(Other outcomes which one may not seen as legitimate subjects in Cantonese linguistics)</a:t>
            </a:r>
          </a:p>
          <a:p>
            <a:r>
              <a:rPr lang="en-HK" dirty="0"/>
              <a:t>Syntactic transfer from Cantonese to English (Yip and Matthew 2000), Hong Kong </a:t>
            </a:r>
            <a:r>
              <a:rPr lang="en-US" altLang="zh-CN" dirty="0"/>
              <a:t>English (Setter, Wong and Chan 2010)</a:t>
            </a:r>
            <a:endParaRPr lang="en-HK" dirty="0"/>
          </a:p>
          <a:p>
            <a:endParaRPr lang="en-HK" b="1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668437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612592"/>
          </a:xfrm>
        </p:spPr>
        <p:txBody>
          <a:bodyPr>
            <a:normAutofit fontScale="77500" lnSpcReduction="20000"/>
          </a:bodyPr>
          <a:lstStyle/>
          <a:p>
            <a:r>
              <a:rPr lang="en-HK" dirty="0"/>
              <a:t>Lexical borrowings from other languages (primarily English) to Cantonese have been well-documented and there has been some discussion in the literature. </a:t>
            </a:r>
          </a:p>
          <a:p>
            <a:r>
              <a:rPr lang="zh-CN" altLang="en-US" dirty="0"/>
              <a:t>张洪年（</a:t>
            </a:r>
            <a:r>
              <a:rPr lang="en-HK" altLang="zh-CN" dirty="0"/>
              <a:t>1972/</a:t>
            </a:r>
            <a:r>
              <a:rPr lang="en-US" altLang="zh-CN" dirty="0"/>
              <a:t>2007</a:t>
            </a:r>
            <a:r>
              <a:rPr lang="zh-CN" altLang="en-US" dirty="0" smtClean="0"/>
              <a:t>）</a:t>
            </a:r>
            <a:r>
              <a:rPr lang="en-HK" altLang="zh-CN" dirty="0" smtClean="0"/>
              <a:t>reports a </a:t>
            </a:r>
            <a:r>
              <a:rPr lang="en-HK" altLang="zh-CN" dirty="0"/>
              <a:t>list of </a:t>
            </a:r>
            <a:r>
              <a:rPr lang="en-HK" altLang="zh-CN" dirty="0" smtClean="0"/>
              <a:t>established borrowings which have (quasi-)standard forms of writing</a:t>
            </a:r>
            <a:endParaRPr lang="en-HK" altLang="zh-CN" dirty="0"/>
          </a:p>
          <a:p>
            <a:r>
              <a:rPr lang="en-HK" altLang="zh-CN" dirty="0"/>
              <a:t>Chan and Kwok (1982): suggest sociolinguistic motivations for borrowing and outline stages of integration</a:t>
            </a:r>
          </a:p>
          <a:p>
            <a:r>
              <a:rPr lang="en-HK" altLang="zh-CN" dirty="0"/>
              <a:t>Luke and Lau (2008): There’s a higher tendency for borrowed verbs and adjectives than borrowed nouns to be truncated down to one syllable.</a:t>
            </a:r>
          </a:p>
          <a:p>
            <a:r>
              <a:rPr lang="en-US" dirty="0"/>
              <a:t>Bauer (2006</a:t>
            </a:r>
            <a:r>
              <a:rPr lang="en-US" dirty="0" smtClean="0"/>
              <a:t>) and </a:t>
            </a:r>
            <a:r>
              <a:rPr lang="en-US" dirty="0"/>
              <a:t>Wong, Bauer and Lam (2009</a:t>
            </a:r>
            <a:r>
              <a:rPr lang="en-US" dirty="0" smtClean="0"/>
              <a:t>) outline processes in which borrowed </a:t>
            </a:r>
            <a:r>
              <a:rPr lang="en-US" dirty="0"/>
              <a:t>words </a:t>
            </a:r>
            <a:r>
              <a:rPr lang="en-US" dirty="0" smtClean="0"/>
              <a:t>become fully </a:t>
            </a:r>
            <a:r>
              <a:rPr lang="en-US" dirty="0"/>
              <a:t>integrated into </a:t>
            </a:r>
            <a:r>
              <a:rPr lang="en-US" dirty="0" smtClean="0"/>
              <a:t>Cantonese, </a:t>
            </a:r>
            <a:r>
              <a:rPr lang="en-US" dirty="0"/>
              <a:t>both lexically and phonologically.</a:t>
            </a:r>
          </a:p>
          <a:p>
            <a:r>
              <a:rPr lang="en-US" altLang="zh-CN" dirty="0"/>
              <a:t>Li, Wong, Leung and Wong (2016): Monosyllabic English words tend to be borrowed into </a:t>
            </a:r>
            <a:r>
              <a:rPr lang="en-US" altLang="zh-CN" dirty="0" smtClean="0"/>
              <a:t>Cantonese, though they prefer the more term “transference” instead of borrowing and focus on written data.</a:t>
            </a:r>
            <a:endParaRPr lang="en-US" altLang="zh-CN" dirty="0"/>
          </a:p>
          <a:p>
            <a:r>
              <a:rPr lang="en-US" altLang="zh-CN" dirty="0" err="1"/>
              <a:t>Loanblends</a:t>
            </a:r>
            <a:r>
              <a:rPr lang="en-US" altLang="zh-CN" dirty="0"/>
              <a:t> and loan translations in Cantonese appear to be relatively overlooked in the literature.</a:t>
            </a:r>
            <a:endParaRPr lang="en-HK" altLang="zh-CN" dirty="0"/>
          </a:p>
          <a:p>
            <a:endParaRPr lang="en-HK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51579" y="793102"/>
            <a:ext cx="9603275" cy="1060652"/>
          </a:xfrm>
        </p:spPr>
        <p:txBody>
          <a:bodyPr>
            <a:normAutofit fontScale="90000"/>
          </a:bodyPr>
          <a:lstStyle/>
          <a:p>
            <a:r>
              <a:rPr lang="en-HK" altLang="zh-CN" dirty="0"/>
              <a:t>Lexical borrowing (or loanwords) from English (or other languages)to </a:t>
            </a:r>
            <a:r>
              <a:rPr lang="en-HK" altLang="zh-CN" dirty="0" err="1"/>
              <a:t>cantonese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827668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6893" y="767196"/>
            <a:ext cx="9603275" cy="809677"/>
          </a:xfrm>
        </p:spPr>
        <p:txBody>
          <a:bodyPr>
            <a:normAutofit fontScale="90000"/>
          </a:bodyPr>
          <a:lstStyle/>
          <a:p>
            <a:r>
              <a:rPr lang="en-HK" dirty="0"/>
              <a:t>Code-switching between Cantonese and English (or other languages)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HK" dirty="0"/>
              <a:t>Code-switching between Cantonese and English has drawn more scholarly attention. The topic also seems to have been a very popular one among graduate students (MA).</a:t>
            </a:r>
          </a:p>
          <a:p>
            <a:r>
              <a:rPr lang="en-HK" dirty="0"/>
              <a:t>Gibbons (1987): a pioneering study which deals with various aspects: sociolinguistic and pragmatic motivations, grammar, language attitude </a:t>
            </a:r>
          </a:p>
          <a:p>
            <a:r>
              <a:rPr lang="en-HK" dirty="0"/>
              <a:t>Luke (1984/1998): </a:t>
            </a:r>
            <a:r>
              <a:rPr lang="en-HK" b="1" dirty="0"/>
              <a:t>expedient language mixing </a:t>
            </a:r>
            <a:r>
              <a:rPr lang="en-HK" dirty="0"/>
              <a:t>vs </a:t>
            </a:r>
            <a:r>
              <a:rPr lang="en-HK" dirty="0" err="1"/>
              <a:t>orientational</a:t>
            </a:r>
            <a:r>
              <a:rPr lang="en-HK" dirty="0"/>
              <a:t> language </a:t>
            </a:r>
            <a:r>
              <a:rPr lang="en-HK" dirty="0" smtClean="0"/>
              <a:t>mixing</a:t>
            </a:r>
          </a:p>
          <a:p>
            <a:pPr marL="0" indent="0">
              <a:buNone/>
            </a:pPr>
            <a:r>
              <a:rPr lang="en-US" altLang="zh-TW" dirty="0" smtClean="0"/>
              <a:t>e.g. </a:t>
            </a:r>
            <a:r>
              <a:rPr lang="zh-TW" altLang="en-US" i="1" dirty="0" smtClean="0"/>
              <a:t>唔</a:t>
            </a:r>
            <a:r>
              <a:rPr lang="zh-TW" altLang="en-US" i="1" dirty="0"/>
              <a:t>該填將</a:t>
            </a:r>
            <a:r>
              <a:rPr lang="zh-TW" altLang="en-US" i="1" dirty="0" smtClean="0"/>
              <a:t>表格</a:t>
            </a:r>
            <a:r>
              <a:rPr lang="en-US" altLang="zh-TW" i="1" dirty="0" smtClean="0"/>
              <a:t>/form</a:t>
            </a:r>
            <a:r>
              <a:rPr lang="zh-TW" altLang="en-US" i="1" dirty="0" smtClean="0"/>
              <a:t>吖 </a:t>
            </a:r>
            <a:r>
              <a:rPr lang="en-US" altLang="zh-TW" dirty="0" smtClean="0"/>
              <a:t>(Please fill in a form.)</a:t>
            </a:r>
            <a:endParaRPr lang="en-HK" dirty="0"/>
          </a:p>
          <a:p>
            <a:r>
              <a:rPr lang="en-HK" dirty="0"/>
              <a:t>Li (2000, 2001, also Li and </a:t>
            </a:r>
            <a:r>
              <a:rPr lang="en-HK" dirty="0" err="1"/>
              <a:t>Tse</a:t>
            </a:r>
            <a:r>
              <a:rPr lang="en-HK" dirty="0"/>
              <a:t> 2002): euphemism, specificity, bilingual punning, </a:t>
            </a:r>
            <a:r>
              <a:rPr lang="en-HK" b="1" dirty="0"/>
              <a:t>principle of </a:t>
            </a:r>
            <a:r>
              <a:rPr lang="en-HK" b="1" dirty="0" smtClean="0"/>
              <a:t>economy</a:t>
            </a:r>
          </a:p>
          <a:p>
            <a:pPr marL="0" indent="0">
              <a:buNone/>
            </a:pPr>
            <a:r>
              <a:rPr lang="en-HK" dirty="0" smtClean="0"/>
              <a:t>e.g. </a:t>
            </a:r>
            <a:r>
              <a:rPr lang="zh-TW" altLang="en-US" i="1" dirty="0" smtClean="0"/>
              <a:t>你</a:t>
            </a:r>
            <a:r>
              <a:rPr lang="en-US" altLang="zh-TW" i="1" dirty="0" smtClean="0"/>
              <a:t>check in </a:t>
            </a:r>
            <a:r>
              <a:rPr lang="zh-TW" altLang="en-US" i="1" dirty="0" smtClean="0"/>
              <a:t>咗未</a:t>
            </a:r>
            <a:r>
              <a:rPr lang="en-US" altLang="zh-TW" i="1" dirty="0" smtClean="0"/>
              <a:t>?</a:t>
            </a:r>
            <a:r>
              <a:rPr lang="zh-TW" altLang="en-US" i="1" dirty="0" smtClean="0"/>
              <a:t> </a:t>
            </a:r>
            <a:r>
              <a:rPr lang="en-US" altLang="zh-TW" i="1" dirty="0" smtClean="0"/>
              <a:t>vs</a:t>
            </a:r>
            <a:r>
              <a:rPr lang="zh-TW" altLang="en-US" i="1" dirty="0" smtClean="0"/>
              <a:t>你</a:t>
            </a:r>
            <a:r>
              <a:rPr lang="zh-TW" altLang="en-US" i="1" dirty="0"/>
              <a:t>辦理咗登機／入住手續未</a:t>
            </a:r>
            <a:r>
              <a:rPr lang="zh-TW" altLang="en-US" i="1" dirty="0" smtClean="0"/>
              <a:t>？</a:t>
            </a:r>
            <a:r>
              <a:rPr lang="en-US" altLang="zh-TW" dirty="0" smtClean="0"/>
              <a:t>(Are you checked-in?)</a:t>
            </a:r>
            <a:endParaRPr lang="en-HK" dirty="0" smtClean="0"/>
          </a:p>
          <a:p>
            <a:endParaRPr lang="en-HK" dirty="0" smtClean="0"/>
          </a:p>
          <a:p>
            <a:endParaRPr lang="en-HK" dirty="0"/>
          </a:p>
          <a:p>
            <a:endParaRPr lang="en-HK" dirty="0"/>
          </a:p>
          <a:p>
            <a:endParaRPr lang="en-HK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742019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514615"/>
          </a:xfrm>
        </p:spPr>
        <p:txBody>
          <a:bodyPr>
            <a:normAutofit/>
          </a:bodyPr>
          <a:lstStyle/>
          <a:p>
            <a:r>
              <a:rPr lang="en-HK" sz="2400" dirty="0" smtClean="0"/>
              <a:t>Some examples of Cantonese-English Code-switching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319134"/>
            <a:ext cx="9603275" cy="4147211"/>
          </a:xfrm>
        </p:spPr>
        <p:txBody>
          <a:bodyPr>
            <a:normAutofit/>
          </a:bodyPr>
          <a:lstStyle/>
          <a:p>
            <a:r>
              <a:rPr lang="en-US" dirty="0" smtClean="0"/>
              <a:t>(Setter, Wong and Chan, 2010, Chapter 5)</a:t>
            </a:r>
          </a:p>
          <a:p>
            <a:pPr>
              <a:buFontTx/>
              <a:buChar char="-"/>
            </a:pPr>
            <a:r>
              <a:rPr lang="en-GB" dirty="0" smtClean="0"/>
              <a:t>keoi5 </a:t>
            </a:r>
            <a:r>
              <a:rPr lang="en-GB" dirty="0"/>
              <a:t>zeoi3-hau6 dou1 </a:t>
            </a:r>
            <a:r>
              <a:rPr lang="en-GB" i="1" dirty="0"/>
              <a:t>keep</a:t>
            </a:r>
            <a:r>
              <a:rPr lang="en-GB" dirty="0"/>
              <a:t> dou2 </a:t>
            </a:r>
            <a:r>
              <a:rPr lang="en-GB" dirty="0" smtClean="0"/>
              <a:t>go2 go3 </a:t>
            </a:r>
            <a:r>
              <a:rPr lang="en-GB" i="1" dirty="0"/>
              <a:t>promise </a:t>
            </a:r>
            <a:r>
              <a:rPr lang="en-GB" i="1" dirty="0" smtClean="0"/>
              <a:t>(At last, he was able to keep the promise.)</a:t>
            </a:r>
          </a:p>
          <a:p>
            <a:pPr>
              <a:buFontTx/>
              <a:buChar char="-"/>
            </a:pPr>
            <a:r>
              <a:rPr lang="en-US" dirty="0" smtClean="0"/>
              <a:t>jyu4-gwo2 </a:t>
            </a:r>
            <a:r>
              <a:rPr lang="en-US" dirty="0"/>
              <a:t>zing3-fu2 </a:t>
            </a:r>
            <a:r>
              <a:rPr lang="en-US" dirty="0" smtClean="0"/>
              <a:t>jau5 </a:t>
            </a:r>
            <a:r>
              <a:rPr lang="en-US" dirty="0"/>
              <a:t>mat1 </a:t>
            </a:r>
            <a:r>
              <a:rPr lang="en-US" i="1" dirty="0"/>
              <a:t>counter-proposal</a:t>
            </a:r>
            <a:r>
              <a:rPr lang="en-US" dirty="0"/>
              <a:t>… </a:t>
            </a:r>
            <a:r>
              <a:rPr lang="en-US" dirty="0" smtClean="0"/>
              <a:t>(</a:t>
            </a:r>
            <a:r>
              <a:rPr lang="en-US" i="1" dirty="0" smtClean="0"/>
              <a:t>If the government has any counter-proposal…</a:t>
            </a:r>
            <a:r>
              <a:rPr lang="en-US" dirty="0" smtClean="0"/>
              <a:t>)</a:t>
            </a:r>
          </a:p>
          <a:p>
            <a:pPr>
              <a:buFontTx/>
              <a:buChar char="-"/>
            </a:pPr>
            <a:r>
              <a:rPr lang="en-US" dirty="0"/>
              <a:t>go2 </a:t>
            </a:r>
            <a:r>
              <a:rPr lang="en-US" dirty="0" smtClean="0"/>
              <a:t>go3 </a:t>
            </a:r>
            <a:r>
              <a:rPr lang="en-US" dirty="0"/>
              <a:t>zyu2 je5 </a:t>
            </a:r>
            <a:r>
              <a:rPr lang="en-US" dirty="0" smtClean="0"/>
              <a:t>ge3 fong1-fat3 </a:t>
            </a:r>
            <a:r>
              <a:rPr lang="en-US" dirty="0"/>
              <a:t>hai6 </a:t>
            </a:r>
            <a:r>
              <a:rPr lang="en-US" dirty="0" smtClean="0"/>
              <a:t>hou2 </a:t>
            </a:r>
            <a:r>
              <a:rPr lang="en-US" i="1" dirty="0" smtClean="0"/>
              <a:t>effective </a:t>
            </a:r>
            <a:r>
              <a:rPr lang="en-GB" dirty="0" smtClean="0"/>
              <a:t>(</a:t>
            </a:r>
            <a:r>
              <a:rPr lang="en-GB" i="1" dirty="0" smtClean="0"/>
              <a:t>That </a:t>
            </a:r>
            <a:r>
              <a:rPr lang="en-GB" i="1" dirty="0"/>
              <a:t>method of cooking is very </a:t>
            </a:r>
            <a:r>
              <a:rPr lang="en-GB" i="1" dirty="0" smtClean="0"/>
              <a:t>effective.</a:t>
            </a:r>
            <a:r>
              <a:rPr lang="en-GB" dirty="0" smtClean="0"/>
              <a:t>)</a:t>
            </a:r>
          </a:p>
          <a:p>
            <a:pPr>
              <a:buFontTx/>
              <a:buChar char="-"/>
            </a:pPr>
            <a:r>
              <a:rPr lang="en-US" i="1" dirty="0" smtClean="0"/>
              <a:t>keoi5 </a:t>
            </a:r>
            <a:r>
              <a:rPr lang="en-US" i="1" dirty="0"/>
              <a:t>hai6 </a:t>
            </a:r>
            <a:r>
              <a:rPr lang="en-US" i="1" dirty="0" smtClean="0"/>
              <a:t>jat1 </a:t>
            </a:r>
            <a:r>
              <a:rPr lang="en-US" i="1" dirty="0"/>
              <a:t>go3 internet culture </a:t>
            </a:r>
            <a:r>
              <a:rPr lang="en-US" dirty="0" smtClean="0"/>
              <a:t>ge3 </a:t>
            </a:r>
            <a:r>
              <a:rPr lang="en-US" dirty="0"/>
              <a:t>zit3-muk6 </a:t>
            </a:r>
            <a:r>
              <a:rPr lang="en-US" i="1" dirty="0" smtClean="0"/>
              <a:t>(It is a </a:t>
            </a:r>
            <a:r>
              <a:rPr lang="en-US" i="1" dirty="0" err="1" smtClean="0"/>
              <a:t>programme</a:t>
            </a:r>
            <a:r>
              <a:rPr lang="en-US" i="1" dirty="0" smtClean="0"/>
              <a:t> about internet culture).</a:t>
            </a:r>
          </a:p>
          <a:p>
            <a:pPr>
              <a:buFontTx/>
              <a:buChar char="-"/>
            </a:pPr>
            <a:endParaRPr lang="en-US" i="1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636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In most cases, English words or phrases are inserted into a Cantonese sentence structure (Chan 1992, 1998, 1999, 2003; Leung 2001).</a:t>
            </a:r>
          </a:p>
          <a:p>
            <a:r>
              <a:rPr lang="en-HK" dirty="0"/>
              <a:t>These data fit into the </a:t>
            </a:r>
            <a:r>
              <a:rPr lang="en-HK" b="1" dirty="0"/>
              <a:t>Matrix Language Frame Model </a:t>
            </a:r>
            <a:r>
              <a:rPr lang="en-HK" dirty="0"/>
              <a:t>(Myers-</a:t>
            </a:r>
            <a:r>
              <a:rPr lang="en-HK" dirty="0" err="1"/>
              <a:t>Scotton</a:t>
            </a:r>
            <a:r>
              <a:rPr lang="en-HK" dirty="0"/>
              <a:t> 1993 and subsequent works) with Cantonese being the Matrix Language and English being the Embedded Language.</a:t>
            </a:r>
          </a:p>
          <a:p>
            <a:r>
              <a:rPr lang="en-HK" b="1" dirty="0"/>
              <a:t>Insertion</a:t>
            </a:r>
            <a:r>
              <a:rPr lang="en-HK" dirty="0"/>
              <a:t>, however, is only ONE STRATEGY by which bilingual speakers switch between languages within a sentence (other strategies being </a:t>
            </a:r>
            <a:r>
              <a:rPr lang="en-HK" b="1" dirty="0"/>
              <a:t>alternation </a:t>
            </a:r>
            <a:r>
              <a:rPr lang="en-HK" dirty="0"/>
              <a:t>and </a:t>
            </a:r>
            <a:r>
              <a:rPr lang="en-HK" b="1" dirty="0"/>
              <a:t>congruent lexicalization </a:t>
            </a:r>
            <a:r>
              <a:rPr lang="en-HK" dirty="0"/>
              <a:t>--- </a:t>
            </a:r>
            <a:r>
              <a:rPr lang="en-HK" dirty="0" err="1"/>
              <a:t>Muysken</a:t>
            </a:r>
            <a:r>
              <a:rPr lang="en-HK" dirty="0"/>
              <a:t> 2000).</a:t>
            </a:r>
          </a:p>
          <a:p>
            <a:pPr marL="0" indent="0">
              <a:buNone/>
            </a:pPr>
            <a:endParaRPr lang="en-HK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dirty="0"/>
              <a:t>Code-switching between Cantonese and English (or other languages)</a:t>
            </a:r>
          </a:p>
        </p:txBody>
      </p:sp>
    </p:spTree>
    <p:extLst>
      <p:ext uri="{BB962C8B-B14F-4D97-AF65-F5344CB8AC3E}">
        <p14:creationId xmlns:p14="http://schemas.microsoft.com/office/powerpoint/2010/main" val="2403592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522513"/>
            <a:ext cx="9603275" cy="1045030"/>
          </a:xfrm>
        </p:spPr>
        <p:txBody>
          <a:bodyPr>
            <a:normAutofit/>
          </a:bodyPr>
          <a:lstStyle/>
          <a:p>
            <a:r>
              <a:rPr lang="en-HK" dirty="0"/>
              <a:t>Is there any structural borrowing in Cantonese?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8" y="1474237"/>
            <a:ext cx="9603275" cy="3973447"/>
          </a:xfrm>
        </p:spPr>
        <p:txBody>
          <a:bodyPr>
            <a:normAutofit fontScale="92500" lnSpcReduction="20000"/>
          </a:bodyPr>
          <a:lstStyle/>
          <a:p>
            <a:r>
              <a:rPr lang="en-HK" b="1" dirty="0"/>
              <a:t>Structural borrowing (or grammatical borrowing)</a:t>
            </a:r>
            <a:r>
              <a:rPr lang="en-HK" dirty="0"/>
              <a:t>: </a:t>
            </a:r>
          </a:p>
          <a:p>
            <a:r>
              <a:rPr lang="en-HK" dirty="0"/>
              <a:t>Not only lexical materials are borrowed from another language (as in </a:t>
            </a:r>
            <a:r>
              <a:rPr lang="en-HK" b="1" dirty="0"/>
              <a:t>lexical borrowing</a:t>
            </a:r>
            <a:r>
              <a:rPr lang="en-HK" dirty="0"/>
              <a:t>), a grammatical structure from another language (e.g. English) can be borrowed into a (host/recipient) language (e.g. English).  Often accompanied with structural borrowing is also borrowing of </a:t>
            </a:r>
            <a:r>
              <a:rPr lang="en-HK" b="1" dirty="0"/>
              <a:t>function words </a:t>
            </a:r>
            <a:r>
              <a:rPr lang="en-HK" dirty="0"/>
              <a:t>or </a:t>
            </a:r>
            <a:r>
              <a:rPr lang="en-HK" b="1" dirty="0"/>
              <a:t>grammatical categories</a:t>
            </a:r>
            <a:r>
              <a:rPr lang="en-HK" dirty="0"/>
              <a:t>.</a:t>
            </a:r>
          </a:p>
          <a:p>
            <a:r>
              <a:rPr lang="en-HK" dirty="0"/>
              <a:t>Structural borrowing is NOT the same as code-switching, conceptually speaking; the latter refers to bilingual speakers using words from two languages and switching from one language to another within a sentence or discourse. In code-switching, the sentence structure remains Cantonese even though some words/phrases are in English (Cantonese being the </a:t>
            </a:r>
            <a:r>
              <a:rPr lang="en-HK" b="1" dirty="0"/>
              <a:t>Matrix Language </a:t>
            </a:r>
            <a:r>
              <a:rPr lang="en-HK" dirty="0"/>
              <a:t>under the Matrix Language Frame Model).</a:t>
            </a:r>
          </a:p>
          <a:p>
            <a:r>
              <a:rPr lang="en-HK" dirty="0"/>
              <a:t>Structural borrowing is NOT exclusive to code-switching in the sense that both can appear at the same time.</a:t>
            </a:r>
          </a:p>
        </p:txBody>
      </p:sp>
    </p:spTree>
    <p:extLst>
      <p:ext uri="{BB962C8B-B14F-4D97-AF65-F5344CB8AC3E}">
        <p14:creationId xmlns:p14="http://schemas.microsoft.com/office/powerpoint/2010/main" val="243553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borrowing scale (Thomason and </a:t>
            </a:r>
            <a:r>
              <a:rPr lang="en-US" dirty="0" err="1" smtClean="0"/>
              <a:t>kaufman</a:t>
            </a:r>
            <a:r>
              <a:rPr lang="en-US" dirty="0" smtClean="0"/>
              <a:t> 1988)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Language contact starts with </a:t>
            </a:r>
            <a:r>
              <a:rPr lang="en-US" b="1" dirty="0" smtClean="0"/>
              <a:t>lexical borrowing </a:t>
            </a:r>
            <a:r>
              <a:rPr lang="en-US" dirty="0" smtClean="0"/>
              <a:t>which involves mostly </a:t>
            </a:r>
            <a:r>
              <a:rPr lang="en-US" b="1" dirty="0" smtClean="0"/>
              <a:t>content words</a:t>
            </a:r>
            <a:r>
              <a:rPr lang="en-US" dirty="0" smtClean="0"/>
              <a:t>. As contact of two languages becomes more intense, there is more </a:t>
            </a:r>
            <a:r>
              <a:rPr lang="en-US" b="1" dirty="0" smtClean="0"/>
              <a:t>structural borrowing </a:t>
            </a:r>
            <a:r>
              <a:rPr lang="en-US" dirty="0" smtClean="0"/>
              <a:t>and borrowing of </a:t>
            </a:r>
            <a:r>
              <a:rPr lang="en-US" b="1" dirty="0" smtClean="0"/>
              <a:t>function words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844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err="1"/>
              <a:t>Postmodifier</a:t>
            </a:r>
            <a:r>
              <a:rPr lang="en-US" dirty="0"/>
              <a:t> structure (Leung 2010)</a:t>
            </a:r>
          </a:p>
          <a:p>
            <a:pPr marL="0" lvl="0" indent="0">
              <a:buNone/>
            </a:pPr>
            <a:r>
              <a:rPr lang="en-US" dirty="0"/>
              <a:t>(1) keoi5 gin3-dou2    [bou6 </a:t>
            </a:r>
            <a:r>
              <a:rPr lang="en-US" b="1" dirty="0"/>
              <a:t>din6-waa2 </a:t>
            </a:r>
            <a:r>
              <a:rPr lang="en-US" i="1" dirty="0"/>
              <a:t>which</a:t>
            </a:r>
            <a:r>
              <a:rPr lang="en-US" dirty="0"/>
              <a:t> </a:t>
            </a:r>
            <a:r>
              <a:rPr lang="en-US" b="1" dirty="0"/>
              <a:t>keoi5 waa6 keoi5 soeng2 </a:t>
            </a:r>
            <a:r>
              <a:rPr lang="en-US" dirty="0"/>
              <a:t>maai2] wo4</a:t>
            </a:r>
            <a:endParaRPr lang="en-HK" dirty="0"/>
          </a:p>
          <a:p>
            <a:pPr marL="0" indent="0">
              <a:buNone/>
            </a:pPr>
            <a:r>
              <a:rPr lang="en-HK" dirty="0"/>
              <a:t>     3       come-across CL     cell-phone  which 3         say     3       want-to  buy    SFP </a:t>
            </a:r>
          </a:p>
          <a:p>
            <a:pPr marL="0" indent="0">
              <a:buNone/>
            </a:pPr>
            <a:r>
              <a:rPr lang="en-US" dirty="0"/>
              <a:t>     “</a:t>
            </a:r>
            <a:r>
              <a:rPr lang="en-US" i="1" dirty="0"/>
              <a:t>He came across a cell phone which he said he wanted to bu</a:t>
            </a:r>
            <a:r>
              <a:rPr lang="en-US" dirty="0"/>
              <a:t>y.”</a:t>
            </a:r>
            <a:endParaRPr lang="en-HK" dirty="0"/>
          </a:p>
          <a:p>
            <a:r>
              <a:rPr lang="en-HK" dirty="0"/>
              <a:t>[In Cantonese grammar]</a:t>
            </a:r>
          </a:p>
          <a:p>
            <a:pPr marL="0" indent="0">
              <a:buNone/>
            </a:pPr>
            <a:r>
              <a:rPr lang="en-US" dirty="0" smtClean="0"/>
              <a:t>(1a) keoi5 </a:t>
            </a:r>
            <a:r>
              <a:rPr lang="en-US" dirty="0"/>
              <a:t>gin3-dou2 bou6 </a:t>
            </a:r>
            <a:r>
              <a:rPr lang="en-US" b="1" dirty="0"/>
              <a:t>keoi5 waa6 keoi5 soeng2 maai2 </a:t>
            </a:r>
            <a:r>
              <a:rPr lang="en-US" dirty="0"/>
              <a:t>ge3 </a:t>
            </a:r>
            <a:r>
              <a:rPr lang="en-US" b="1" dirty="0"/>
              <a:t>din6-waa2 </a:t>
            </a:r>
            <a:r>
              <a:rPr lang="en-US" dirty="0"/>
              <a:t>wo4</a:t>
            </a:r>
            <a:endParaRPr lang="en-HK" dirty="0"/>
          </a:p>
          <a:p>
            <a:pPr marL="0" indent="0">
              <a:buNone/>
            </a:pPr>
            <a:r>
              <a:rPr lang="en-HK" dirty="0"/>
              <a:t>       </a:t>
            </a:r>
            <a:r>
              <a:rPr lang="en-HK" dirty="0" smtClean="0"/>
              <a:t>                                  </a:t>
            </a:r>
            <a:r>
              <a:rPr lang="en-HK" dirty="0"/>
              <a:t>3         say     3       want-to buy             cell-phone    </a:t>
            </a:r>
          </a:p>
          <a:p>
            <a:pPr marL="0" indent="0">
              <a:buNone/>
            </a:pPr>
            <a:r>
              <a:rPr lang="en-HK" dirty="0"/>
              <a:t>             </a:t>
            </a:r>
            <a:r>
              <a:rPr lang="en-HK" dirty="0" smtClean="0"/>
              <a:t>                           </a:t>
            </a:r>
            <a:r>
              <a:rPr lang="en-HK" dirty="0"/>
              <a:t>[he       said    </a:t>
            </a:r>
            <a:r>
              <a:rPr lang="en-HK" dirty="0" smtClean="0"/>
              <a:t>he      </a:t>
            </a:r>
            <a:r>
              <a:rPr lang="en-HK" dirty="0"/>
              <a:t>wants to buy]          [cell-phone]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dirty="0"/>
              <a:t>Is there structural borrowing in Cantonese? </a:t>
            </a:r>
          </a:p>
        </p:txBody>
      </p:sp>
    </p:spTree>
    <p:extLst>
      <p:ext uri="{BB962C8B-B14F-4D97-AF65-F5344CB8AC3E}">
        <p14:creationId xmlns:p14="http://schemas.microsoft.com/office/powerpoint/2010/main" val="2596186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587829"/>
            <a:ext cx="9603275" cy="1097974"/>
          </a:xfrm>
        </p:spPr>
        <p:txBody>
          <a:bodyPr/>
          <a:lstStyle/>
          <a:p>
            <a:r>
              <a:rPr lang="en-HK" dirty="0"/>
              <a:t>Is there structural borrowing in Cantonese?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HK" dirty="0"/>
              <a:t>(Chan 2015)</a:t>
            </a:r>
          </a:p>
          <a:p>
            <a:pPr marL="0" indent="0">
              <a:buNone/>
            </a:pPr>
            <a:r>
              <a:rPr lang="en-HK" dirty="0"/>
              <a:t>(2) Keoi5 dei6 hai6 </a:t>
            </a:r>
            <a:r>
              <a:rPr lang="en-HK" b="1" i="1" dirty="0"/>
              <a:t>plenary speakers</a:t>
            </a:r>
            <a:r>
              <a:rPr lang="en-HK" i="1" dirty="0"/>
              <a:t> of </a:t>
            </a:r>
            <a:r>
              <a:rPr lang="en-HK" b="1" dirty="0"/>
              <a:t>go2 go3 </a:t>
            </a:r>
            <a:r>
              <a:rPr lang="en-HK" b="1" i="1" dirty="0"/>
              <a:t>conference</a:t>
            </a:r>
            <a:r>
              <a:rPr lang="en-HK" i="1" dirty="0"/>
              <a:t>.</a:t>
            </a:r>
          </a:p>
          <a:p>
            <a:pPr marL="0" indent="0">
              <a:buNone/>
            </a:pPr>
            <a:r>
              <a:rPr lang="en-HK" i="1" dirty="0"/>
              <a:t>    </a:t>
            </a:r>
            <a:r>
              <a:rPr lang="en-HK" dirty="0"/>
              <a:t>3       PL   COP plenary speakers  of DEM CL conference    </a:t>
            </a:r>
          </a:p>
          <a:p>
            <a:pPr marL="0" indent="0">
              <a:buNone/>
            </a:pPr>
            <a:r>
              <a:rPr lang="en-HK" i="1" dirty="0"/>
              <a:t>     “They are plenary speakers of that conference.”         </a:t>
            </a:r>
          </a:p>
          <a:p>
            <a:pPr marL="0" indent="0">
              <a:buNone/>
            </a:pPr>
            <a:r>
              <a:rPr lang="en-HK" dirty="0"/>
              <a:t>[In Cantonese grammar]</a:t>
            </a:r>
          </a:p>
          <a:p>
            <a:pPr marL="0" indent="0">
              <a:buNone/>
            </a:pPr>
            <a:r>
              <a:rPr lang="en-HK" dirty="0" smtClean="0"/>
              <a:t>(2b) keoi5 </a:t>
            </a:r>
            <a:r>
              <a:rPr lang="en-HK" dirty="0"/>
              <a:t>dei6 hai6 </a:t>
            </a:r>
            <a:r>
              <a:rPr lang="en-HK" b="1" dirty="0"/>
              <a:t>go2 go3 wui6 ji2    </a:t>
            </a:r>
            <a:r>
              <a:rPr lang="en-HK" dirty="0"/>
              <a:t>ge3    </a:t>
            </a:r>
            <a:r>
              <a:rPr lang="en-HK" b="1" dirty="0"/>
              <a:t>tak6 jiu1 gong2 jyun4</a:t>
            </a:r>
          </a:p>
          <a:p>
            <a:pPr marL="0" indent="0">
              <a:buNone/>
            </a:pPr>
            <a:r>
              <a:rPr lang="en-HK" i="1" dirty="0"/>
              <a:t>       </a:t>
            </a:r>
            <a:r>
              <a:rPr lang="en-HK" i="1" dirty="0" smtClean="0"/>
              <a:t>                       </a:t>
            </a:r>
            <a:r>
              <a:rPr lang="en-HK" dirty="0"/>
              <a:t>DEM CL conference NOM plenary speakers</a:t>
            </a:r>
            <a:r>
              <a:rPr lang="en-HK" i="1" dirty="0"/>
              <a:t>        </a:t>
            </a:r>
          </a:p>
          <a:p>
            <a:pPr marL="0" indent="0">
              <a:buNone/>
            </a:pPr>
            <a:r>
              <a:rPr lang="en-HK" i="1" dirty="0"/>
              <a:t>             </a:t>
            </a:r>
            <a:r>
              <a:rPr lang="en-HK" i="1" dirty="0" smtClean="0"/>
              <a:t>                 </a:t>
            </a:r>
            <a:r>
              <a:rPr lang="en-HK" dirty="0"/>
              <a:t>[that conference]                 [plenary speakers]</a:t>
            </a:r>
            <a:r>
              <a:rPr lang="en-HK" i="1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386301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Motivations of structural borrowing: largely pragmatic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While (1)/(2) seems synonymous with (1a)/(2a), they are different in terms of salience or </a:t>
            </a:r>
            <a:r>
              <a:rPr lang="en-US" i="1" dirty="0" smtClean="0"/>
              <a:t>profiling</a:t>
            </a:r>
            <a:r>
              <a:rPr lang="en-US" dirty="0" smtClean="0"/>
              <a:t> (in terms of Cognitive Grammar --- </a:t>
            </a:r>
            <a:r>
              <a:rPr lang="en-US" dirty="0" err="1" smtClean="0"/>
              <a:t>Langacker</a:t>
            </a:r>
            <a:r>
              <a:rPr lang="en-US" dirty="0" smtClean="0"/>
              <a:t>, 2008). </a:t>
            </a:r>
          </a:p>
          <a:p>
            <a:r>
              <a:rPr lang="en-US" dirty="0" smtClean="0"/>
              <a:t>The head noun of the complex NP, which is </a:t>
            </a:r>
            <a:r>
              <a:rPr lang="en-US" dirty="0" err="1" smtClean="0"/>
              <a:t>preposed</a:t>
            </a:r>
            <a:r>
              <a:rPr lang="en-US" dirty="0" smtClean="0"/>
              <a:t> in the </a:t>
            </a:r>
            <a:r>
              <a:rPr lang="en-US" dirty="0" err="1" smtClean="0"/>
              <a:t>postmodifying</a:t>
            </a:r>
            <a:r>
              <a:rPr lang="en-US" dirty="0" smtClean="0"/>
              <a:t> structure (1) or (2), seems highlighted or profiled, while the </a:t>
            </a:r>
            <a:r>
              <a:rPr lang="en-US" dirty="0" err="1" smtClean="0"/>
              <a:t>postmofier</a:t>
            </a:r>
            <a:r>
              <a:rPr lang="en-US" dirty="0" smtClean="0"/>
              <a:t> is backgrounded.</a:t>
            </a:r>
          </a:p>
          <a:p>
            <a:r>
              <a:rPr lang="en-US" dirty="0" smtClean="0"/>
              <a:t>In the purely Cantonese constructions, the </a:t>
            </a:r>
            <a:r>
              <a:rPr lang="en-US" dirty="0" err="1" smtClean="0"/>
              <a:t>postmodifier</a:t>
            </a:r>
            <a:r>
              <a:rPr lang="en-US" dirty="0" smtClean="0"/>
              <a:t> seems to be profiled whereas the head noun is somehow backgrounded.</a:t>
            </a:r>
          </a:p>
          <a:p>
            <a:r>
              <a:rPr lang="en-US" dirty="0" smtClean="0"/>
              <a:t>Putting aside language contact, Cantonese seems to be a language which customarily highlights a constituent by </a:t>
            </a:r>
            <a:r>
              <a:rPr lang="en-US" dirty="0" err="1" smtClean="0"/>
              <a:t>preposing</a:t>
            </a:r>
            <a:r>
              <a:rPr lang="en-US" dirty="0" smtClean="0"/>
              <a:t> it, e.g. the Dislocation Focus Construction (Cheung, 2009).</a:t>
            </a:r>
          </a:p>
          <a:p>
            <a:pPr marL="0" indent="0">
              <a:buNone/>
            </a:pPr>
            <a:r>
              <a:rPr lang="en-US" dirty="0" smtClean="0"/>
              <a:t> e.g. </a:t>
            </a:r>
            <a:r>
              <a:rPr lang="zh-TW" altLang="en-US" i="1" dirty="0"/>
              <a:t>塞車塞咗一個鐘啊</a:t>
            </a:r>
            <a:r>
              <a:rPr lang="zh-TW" altLang="en-US" dirty="0" smtClean="0"/>
              <a:t>！</a:t>
            </a:r>
            <a:r>
              <a:rPr lang="en-US" altLang="zh-TW" dirty="0" smtClean="0"/>
              <a:t>Vs </a:t>
            </a:r>
            <a:r>
              <a:rPr lang="zh-TW" altLang="en-US" i="1" dirty="0" smtClean="0"/>
              <a:t>一個</a:t>
            </a:r>
            <a:r>
              <a:rPr lang="zh-TW" altLang="en-US" i="1" dirty="0"/>
              <a:t>鐘</a:t>
            </a:r>
            <a:r>
              <a:rPr lang="zh-TW" altLang="en-US" i="1" dirty="0" smtClean="0"/>
              <a:t>啊</a:t>
            </a:r>
            <a:r>
              <a:rPr lang="en-US" altLang="zh-TW" i="1" dirty="0" smtClean="0"/>
              <a:t>, </a:t>
            </a:r>
            <a:r>
              <a:rPr lang="zh-TW" altLang="en-US" i="1" dirty="0" smtClean="0"/>
              <a:t>塞車</a:t>
            </a:r>
            <a:r>
              <a:rPr lang="zh-TW" altLang="en-US" i="1" dirty="0"/>
              <a:t>塞</a:t>
            </a:r>
            <a:r>
              <a:rPr lang="zh-TW" altLang="en-US" i="1" dirty="0" smtClean="0"/>
              <a:t>咗！</a:t>
            </a:r>
            <a:r>
              <a:rPr lang="en-US" altLang="zh-TW" i="1" dirty="0" smtClean="0"/>
              <a:t>(DFC)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26394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Single prepositions in Hong </a:t>
            </a:r>
            <a:r>
              <a:rPr lang="en-US" dirty="0" err="1" smtClean="0"/>
              <a:t>kong</a:t>
            </a:r>
            <a:r>
              <a:rPr lang="en-US" dirty="0" smtClean="0"/>
              <a:t> Cantonese: some examples from spontaneous conversation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ngo5 m4 hai6 </a:t>
            </a:r>
            <a:r>
              <a:rPr lang="en-US" i="1" dirty="0" smtClean="0"/>
              <a:t>for </a:t>
            </a:r>
            <a:r>
              <a:rPr lang="en-US" dirty="0" smtClean="0"/>
              <a:t>keoi5 waat6-ze2 </a:t>
            </a:r>
            <a:r>
              <a:rPr lang="en-US" i="1" dirty="0" smtClean="0"/>
              <a:t>against </a:t>
            </a:r>
            <a:r>
              <a:rPr lang="en-US" dirty="0" smtClean="0"/>
              <a:t>keoi5 (</a:t>
            </a:r>
            <a:r>
              <a:rPr lang="en-US" i="1" dirty="0" smtClean="0"/>
              <a:t>I am for supporting him or opposing him.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i="1" dirty="0" smtClean="0"/>
              <a:t>[English Preposition in predicative position after hai6]</a:t>
            </a:r>
          </a:p>
          <a:p>
            <a:r>
              <a:rPr lang="en-US" b="1" i="1" dirty="0" smtClean="0"/>
              <a:t>Before</a:t>
            </a:r>
            <a:r>
              <a:rPr lang="en-US" i="1" dirty="0" smtClean="0"/>
              <a:t> </a:t>
            </a:r>
            <a:r>
              <a:rPr lang="en-US" dirty="0" smtClean="0"/>
              <a:t>ni1 tou3 hei3 </a:t>
            </a:r>
            <a:r>
              <a:rPr lang="en-US" b="1" i="1" dirty="0" smtClean="0"/>
              <a:t>zi1-cin4</a:t>
            </a:r>
            <a:r>
              <a:rPr lang="en-US" dirty="0" smtClean="0"/>
              <a:t>…(</a:t>
            </a:r>
            <a:r>
              <a:rPr lang="en-US" i="1" dirty="0" smtClean="0"/>
              <a:t>Before this movie…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i="1" dirty="0" smtClean="0"/>
              <a:t>[English preposition as head of a PP adverbial; it also co-occurs with a Cantonese localizer --- portmanteau constructions: see Chan 2015] </a:t>
            </a:r>
          </a:p>
          <a:p>
            <a:r>
              <a:rPr lang="en-US" dirty="0" smtClean="0"/>
              <a:t>keoi5 hai6 </a:t>
            </a:r>
            <a:r>
              <a:rPr lang="en-US" i="1" dirty="0" smtClean="0"/>
              <a:t>through</a:t>
            </a:r>
            <a:r>
              <a:rPr lang="en-US" dirty="0" smtClean="0"/>
              <a:t> keoi5 ge3 san1-tai2 lau4 coet1-lei4 (It is released through his body.)</a:t>
            </a:r>
          </a:p>
          <a:p>
            <a:pPr marL="0" indent="0">
              <a:buNone/>
            </a:pPr>
            <a:r>
              <a:rPr lang="en-US" i="1" dirty="0" smtClean="0"/>
              <a:t>[English preposition acts as a </a:t>
            </a:r>
            <a:r>
              <a:rPr lang="en-US" i="1" dirty="0" err="1" smtClean="0"/>
              <a:t>coverb</a:t>
            </a:r>
            <a:r>
              <a:rPr lang="en-US" i="1" dirty="0" smtClean="0"/>
              <a:t> in Cantonese]</a:t>
            </a:r>
            <a:r>
              <a:rPr lang="pl-PL" i="1" dirty="0"/>
              <a:t> </a:t>
            </a:r>
            <a:endParaRPr lang="en-US" i="1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7107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Single prepositions in Hong </a:t>
            </a:r>
            <a:r>
              <a:rPr lang="en-US" dirty="0" err="1"/>
              <a:t>kong</a:t>
            </a:r>
            <a:r>
              <a:rPr lang="en-US" dirty="0"/>
              <a:t> Cantonese: some examples from spontaneous conversation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go1-ci4 jau6 </a:t>
            </a:r>
            <a:r>
              <a:rPr lang="en-US" i="1" dirty="0"/>
              <a:t>for</a:t>
            </a:r>
            <a:r>
              <a:rPr lang="en-US" dirty="0"/>
              <a:t>-faan1 go2  go3 ket6 </a:t>
            </a:r>
            <a:r>
              <a:rPr lang="en-US" i="1" dirty="0"/>
              <a:t>(The lyrics are written in a way that corresponds to the drama</a:t>
            </a:r>
            <a:r>
              <a:rPr lang="en-US" i="1" dirty="0" smtClean="0"/>
              <a:t>.) [</a:t>
            </a:r>
            <a:r>
              <a:rPr lang="en-US" i="1" dirty="0" smtClean="0"/>
              <a:t>English preposition acts as a verb]</a:t>
            </a:r>
          </a:p>
          <a:p>
            <a:r>
              <a:rPr lang="fi-FI" dirty="0" smtClean="0"/>
              <a:t>[ngo5 dei6 </a:t>
            </a:r>
            <a:r>
              <a:rPr lang="fi-FI" i="1" dirty="0" smtClean="0"/>
              <a:t>on </a:t>
            </a:r>
            <a:r>
              <a:rPr lang="fi-FI" dirty="0"/>
              <a:t>ni1  tiu4] hai6  gaau3-jyuk6 </a:t>
            </a:r>
            <a:r>
              <a:rPr lang="fi-FI" dirty="0" smtClean="0"/>
              <a:t>lou6 (</a:t>
            </a:r>
            <a:r>
              <a:rPr lang="fi-FI" i="1" dirty="0" smtClean="0"/>
              <a:t>The (road) we are on is the Education Avenue.</a:t>
            </a:r>
            <a:r>
              <a:rPr lang="fi-FI" dirty="0" smtClean="0"/>
              <a:t>) </a:t>
            </a:r>
            <a:r>
              <a:rPr lang="fi-FI" i="1" dirty="0" smtClean="0"/>
              <a:t>[English preposition acts as a verb in an internally-headed relative clause.]</a:t>
            </a:r>
          </a:p>
          <a:p>
            <a:r>
              <a:rPr lang="en-US" dirty="0" smtClean="0"/>
              <a:t>ling6-oi6 </a:t>
            </a:r>
            <a:r>
              <a:rPr lang="en-US" dirty="0"/>
              <a:t>jat1 go3 ging1-lik6  </a:t>
            </a:r>
            <a:r>
              <a:rPr lang="en-US" dirty="0" smtClean="0"/>
              <a:t>[</a:t>
            </a:r>
            <a:r>
              <a:rPr lang="en-US" i="1" dirty="0" smtClean="0"/>
              <a:t>for</a:t>
            </a:r>
            <a:r>
              <a:rPr lang="en-US" dirty="0" smtClean="0"/>
              <a:t> </a:t>
            </a:r>
            <a:r>
              <a:rPr lang="en-US" dirty="0"/>
              <a:t>ngo5] le1  zau6  hai6 … </a:t>
            </a:r>
            <a:r>
              <a:rPr lang="en-US" dirty="0" smtClean="0"/>
              <a:t>(</a:t>
            </a:r>
            <a:r>
              <a:rPr lang="en-US" i="1" dirty="0" smtClean="0"/>
              <a:t>Another experience for me, it is…</a:t>
            </a:r>
            <a:r>
              <a:rPr lang="en-US" dirty="0" smtClean="0"/>
              <a:t>) </a:t>
            </a:r>
            <a:r>
              <a:rPr lang="en-US" i="1" dirty="0" smtClean="0"/>
              <a:t>[English preposition as the head of a PP </a:t>
            </a:r>
            <a:r>
              <a:rPr lang="en-US" i="1" dirty="0" err="1" smtClean="0"/>
              <a:t>postmodifier</a:t>
            </a:r>
            <a:r>
              <a:rPr lang="en-US" i="1" dirty="0" smtClean="0"/>
              <a:t>.]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26398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783772"/>
            <a:ext cx="9603275" cy="1035698"/>
          </a:xfrm>
        </p:spPr>
        <p:txBody>
          <a:bodyPr/>
          <a:lstStyle/>
          <a:p>
            <a:r>
              <a:rPr lang="en-HK" dirty="0"/>
              <a:t>Single-word English prepositions in Hong </a:t>
            </a:r>
            <a:r>
              <a:rPr lang="en-HK" dirty="0" err="1"/>
              <a:t>kong</a:t>
            </a:r>
            <a:r>
              <a:rPr lang="en-HK" dirty="0"/>
              <a:t> </a:t>
            </a:r>
            <a:r>
              <a:rPr lang="en-HK" dirty="0" err="1"/>
              <a:t>cantonese</a:t>
            </a:r>
            <a:endParaRPr lang="en-H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(Gibbons 1987: 61)</a:t>
            </a:r>
          </a:p>
          <a:p>
            <a:pPr marL="0" indent="0">
              <a:buNone/>
            </a:pPr>
            <a:r>
              <a:rPr lang="en-US" dirty="0"/>
              <a:t>(3) jat1 go3 society hai6 </a:t>
            </a:r>
            <a:r>
              <a:rPr lang="en-US" b="1" dirty="0"/>
              <a:t>within </a:t>
            </a:r>
            <a:r>
              <a:rPr lang="en-US" dirty="0"/>
              <a:t>jat1 go3 country wo3</a:t>
            </a:r>
          </a:p>
          <a:p>
            <a:pPr marL="0" indent="0">
              <a:buNone/>
            </a:pPr>
            <a:r>
              <a:rPr lang="en-US" dirty="0"/>
              <a:t>     one CL society COP within one CL country SFP</a:t>
            </a:r>
          </a:p>
          <a:p>
            <a:pPr marL="0" indent="0">
              <a:buNone/>
            </a:pPr>
            <a:r>
              <a:rPr lang="en-US" dirty="0"/>
              <a:t>      “A society is within a country, isn’t it?”</a:t>
            </a:r>
          </a:p>
          <a:p>
            <a:pPr marL="0" indent="0">
              <a:buNone/>
            </a:pPr>
            <a:r>
              <a:rPr lang="en-US" dirty="0"/>
              <a:t>[In Cantonese: A </a:t>
            </a:r>
            <a:r>
              <a:rPr lang="en-US" b="1" dirty="0"/>
              <a:t>localizer, </a:t>
            </a:r>
            <a:r>
              <a:rPr lang="en-US" dirty="0"/>
              <a:t>which is arguably a postposition, would have to be used]</a:t>
            </a:r>
          </a:p>
          <a:p>
            <a:pPr marL="0" indent="0">
              <a:buNone/>
            </a:pPr>
            <a:r>
              <a:rPr lang="en-US" dirty="0"/>
              <a:t>(3a) jat1 go3 society hai6 </a:t>
            </a:r>
            <a:r>
              <a:rPr lang="en-US" b="1" dirty="0"/>
              <a:t>hai2 </a:t>
            </a:r>
            <a:r>
              <a:rPr lang="en-US" dirty="0"/>
              <a:t>jat1 go3 country </a:t>
            </a:r>
            <a:r>
              <a:rPr lang="en-US" b="1" dirty="0"/>
              <a:t>leoi5 min6 </a:t>
            </a:r>
            <a:r>
              <a:rPr lang="en-US" dirty="0"/>
              <a:t>wo3</a:t>
            </a:r>
          </a:p>
          <a:p>
            <a:pPr marL="0" indent="0">
              <a:buNone/>
            </a:pPr>
            <a:r>
              <a:rPr lang="en-US" dirty="0"/>
              <a:t>                                  LOC/V/P                        </a:t>
            </a:r>
            <a:r>
              <a:rPr lang="en-US" dirty="0" err="1"/>
              <a:t>PostP</a:t>
            </a:r>
            <a:r>
              <a:rPr lang="en-US" dirty="0"/>
              <a:t>/N  </a:t>
            </a:r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22201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A structural borrowing account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418254"/>
            <a:ext cx="9603275" cy="4048092"/>
          </a:xfrm>
        </p:spPr>
        <p:txBody>
          <a:bodyPr/>
          <a:lstStyle/>
          <a:p>
            <a:r>
              <a:rPr lang="en-HK" dirty="0"/>
              <a:t>For data such as (3) structural borrowing is a very plausible account, because</a:t>
            </a:r>
          </a:p>
          <a:p>
            <a:r>
              <a:rPr lang="en-US" dirty="0"/>
              <a:t>The code-switched English preposition is arguably a function word/grammatical category.</a:t>
            </a:r>
          </a:p>
          <a:p>
            <a:r>
              <a:rPr lang="en-HK" dirty="0"/>
              <a:t>The code-switched construction is very much similar to the English construction but not the Cantonese.</a:t>
            </a:r>
          </a:p>
          <a:p>
            <a:r>
              <a:rPr lang="en-HK" dirty="0"/>
              <a:t>While the English preposition (e.g. ‘within’ in (3)) and the Cantonese localizer (‘leoi5 min’ in (3a)) appear synonymous, as are the code-switched construction (3) and (3a), the constructions present different </a:t>
            </a:r>
            <a:r>
              <a:rPr lang="en-HK" b="1" dirty="0"/>
              <a:t>profiling </a:t>
            </a:r>
            <a:r>
              <a:rPr lang="en-HK" dirty="0"/>
              <a:t>(</a:t>
            </a:r>
            <a:r>
              <a:rPr lang="en-HK" dirty="0" err="1"/>
              <a:t>Langacker</a:t>
            </a:r>
            <a:r>
              <a:rPr lang="en-HK" dirty="0"/>
              <a:t> </a:t>
            </a:r>
            <a:r>
              <a:rPr lang="en-HK" dirty="0" smtClean="0"/>
              <a:t>2008) : </a:t>
            </a:r>
            <a:r>
              <a:rPr lang="en-HK" dirty="0"/>
              <a:t>The English preposition in (3) appears to be profiled or highlighted but in (3a) the prepositional object appears to be profiled or highlighted.</a:t>
            </a:r>
            <a:endParaRPr lang="en-HK" b="1" dirty="0"/>
          </a:p>
        </p:txBody>
      </p:sp>
    </p:spTree>
    <p:extLst>
      <p:ext uri="{BB962C8B-B14F-4D97-AF65-F5344CB8AC3E}">
        <p14:creationId xmlns:p14="http://schemas.microsoft.com/office/powerpoint/2010/main" val="251939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Single-word English prepositions in Hong </a:t>
            </a:r>
            <a:r>
              <a:rPr lang="en-US" dirty="0" err="1"/>
              <a:t>kong</a:t>
            </a:r>
            <a:r>
              <a:rPr lang="en-US" dirty="0"/>
              <a:t> </a:t>
            </a:r>
            <a:r>
              <a:rPr lang="en-US" dirty="0" err="1"/>
              <a:t>cantonese</a:t>
            </a:r>
            <a:endParaRPr lang="en-H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(Leung 2001: 132)</a:t>
            </a:r>
          </a:p>
          <a:p>
            <a:pPr marL="0" indent="0">
              <a:buNone/>
            </a:pPr>
            <a:r>
              <a:rPr lang="en-US" dirty="0"/>
              <a:t>(4) ni1   go3 course hai6 </a:t>
            </a:r>
            <a:r>
              <a:rPr lang="en-US" b="1" dirty="0"/>
              <a:t>for </a:t>
            </a:r>
            <a:r>
              <a:rPr lang="en-US" dirty="0"/>
              <a:t>di1     lecturers gaa3</a:t>
            </a:r>
          </a:p>
          <a:p>
            <a:pPr marL="0" indent="0">
              <a:buNone/>
            </a:pPr>
            <a:r>
              <a:rPr lang="en-US" dirty="0"/>
              <a:t>     DEM CL course COP for QUAN lecturers SFP </a:t>
            </a:r>
          </a:p>
          <a:p>
            <a:pPr marL="0" indent="0">
              <a:buNone/>
            </a:pPr>
            <a:r>
              <a:rPr lang="en-US" dirty="0"/>
              <a:t>     “This course is actually for the lecturers.”</a:t>
            </a:r>
          </a:p>
          <a:p>
            <a:pPr marL="0" indent="0">
              <a:buNone/>
            </a:pPr>
            <a:r>
              <a:rPr lang="en-HK" dirty="0"/>
              <a:t>[In Cantonese grammar:  A </a:t>
            </a:r>
            <a:r>
              <a:rPr lang="en-HK" b="1" dirty="0"/>
              <a:t>serial verb construction </a:t>
            </a:r>
            <a:r>
              <a:rPr lang="en-HK" dirty="0"/>
              <a:t>would sound most natural]</a:t>
            </a:r>
          </a:p>
          <a:p>
            <a:pPr marL="0" indent="0">
              <a:buNone/>
            </a:pPr>
            <a:r>
              <a:rPr lang="it-IT" dirty="0"/>
              <a:t>(4a) ni1   go3 fo3 cing4 hai6 </a:t>
            </a:r>
            <a:r>
              <a:rPr lang="it-IT" b="1" dirty="0"/>
              <a:t>wai6 </a:t>
            </a:r>
            <a:r>
              <a:rPr lang="it-IT" dirty="0"/>
              <a:t>di1 gong2 si1</a:t>
            </a:r>
            <a:r>
              <a:rPr lang="it-IT" b="1" dirty="0"/>
              <a:t>?(ji4 cit3</a:t>
            </a:r>
            <a:r>
              <a:rPr lang="it-IT" dirty="0"/>
              <a:t>) gaa3 	 [formal]</a:t>
            </a:r>
          </a:p>
          <a:p>
            <a:pPr marL="0" indent="0">
              <a:buNone/>
            </a:pPr>
            <a:r>
              <a:rPr lang="en-HK" dirty="0"/>
              <a:t>(4b) ni1   go3 fo3 cing4 hai6 </a:t>
            </a:r>
            <a:r>
              <a:rPr lang="en-HK" b="1" dirty="0"/>
              <a:t>bei2 </a:t>
            </a:r>
            <a:r>
              <a:rPr lang="en-HK" dirty="0"/>
              <a:t>di1 gong2 si1</a:t>
            </a:r>
            <a:r>
              <a:rPr lang="en-HK" b="1" dirty="0"/>
              <a:t>?(duk6/gaan2) </a:t>
            </a:r>
            <a:r>
              <a:rPr lang="en-HK" dirty="0"/>
              <a:t>gaa3	[informal]</a:t>
            </a:r>
          </a:p>
          <a:p>
            <a:pPr marL="0" indent="0">
              <a:buNone/>
            </a:pP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2289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A structural borrowing account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(4) is more economical than (4a) and (4b) and more informal than (4a).  The code-switched, English-based construction (4) is chosen due to </a:t>
            </a:r>
            <a:r>
              <a:rPr lang="en-HK" b="1" dirty="0"/>
              <a:t>the principle of economy </a:t>
            </a:r>
            <a:r>
              <a:rPr lang="en-HK" dirty="0"/>
              <a:t>(Li, 2000) and stylistic </a:t>
            </a:r>
            <a:r>
              <a:rPr lang="en-HK" dirty="0" err="1"/>
              <a:t>appropriacy</a:t>
            </a:r>
            <a:r>
              <a:rPr lang="en-HK" dirty="0"/>
              <a:t> (code-switching is often a feature of informal speech), what Luke (1998) calls </a:t>
            </a:r>
            <a:r>
              <a:rPr lang="en-HK" b="1" dirty="0"/>
              <a:t>expedient language mixing</a:t>
            </a:r>
            <a:r>
              <a:rPr lang="en-H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729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Single-word English prepositions in Hong </a:t>
            </a:r>
            <a:r>
              <a:rPr lang="en-US" dirty="0" err="1"/>
              <a:t>kong</a:t>
            </a:r>
            <a:r>
              <a:rPr lang="en-US" dirty="0"/>
              <a:t> </a:t>
            </a:r>
            <a:r>
              <a:rPr lang="en-US" dirty="0" err="1"/>
              <a:t>cantonese</a:t>
            </a:r>
            <a:endParaRPr lang="en-H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(Leung 2001: 132)</a:t>
            </a:r>
          </a:p>
          <a:p>
            <a:pPr marL="0" indent="0">
              <a:buNone/>
            </a:pPr>
            <a:r>
              <a:rPr lang="en-HK" dirty="0"/>
              <a:t>keoi5 ge3  hyut3-aat3      under (daai3)-faan1 lo3 wo3</a:t>
            </a:r>
          </a:p>
          <a:p>
            <a:pPr marL="0" indent="0">
              <a:buNone/>
            </a:pPr>
            <a:r>
              <a:rPr lang="en-HK" dirty="0"/>
              <a:t>3      LNK blood pressure under PRT SFP </a:t>
            </a:r>
            <a:r>
              <a:rPr lang="en-HK" dirty="0" err="1"/>
              <a:t>SFP</a:t>
            </a:r>
            <a:endParaRPr lang="en-HK" dirty="0"/>
          </a:p>
          <a:p>
            <a:pPr marL="0" indent="0">
              <a:buNone/>
            </a:pPr>
            <a:r>
              <a:rPr lang="en-HK" dirty="0"/>
              <a:t>‘His (or her) is now under (the threshold).’</a:t>
            </a:r>
          </a:p>
          <a:p>
            <a:pPr marL="0" indent="0">
              <a:buNone/>
            </a:pPr>
            <a:r>
              <a:rPr lang="en-HK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276239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186613"/>
            <a:ext cx="9603275" cy="1667142"/>
          </a:xfrm>
        </p:spPr>
        <p:txBody>
          <a:bodyPr/>
          <a:lstStyle/>
          <a:p>
            <a:r>
              <a:rPr lang="en-HK" dirty="0"/>
              <a:t>References (selected)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821094"/>
            <a:ext cx="9603275" cy="4645251"/>
          </a:xfrm>
        </p:spPr>
        <p:txBody>
          <a:bodyPr>
            <a:normAutofit fontScale="77500" lnSpcReduction="20000"/>
          </a:bodyPr>
          <a:lstStyle/>
          <a:p>
            <a:r>
              <a:rPr lang="en-HK" dirty="0" smtClean="0"/>
              <a:t>Bolton, Kingsley (2003). </a:t>
            </a:r>
            <a:r>
              <a:rPr lang="en-HK" i="1" dirty="0" smtClean="0"/>
              <a:t>Chinese </a:t>
            </a:r>
            <a:r>
              <a:rPr lang="en-HK" i="1" dirty="0" err="1" smtClean="0"/>
              <a:t>Englishes</a:t>
            </a:r>
            <a:r>
              <a:rPr lang="en-HK" dirty="0" smtClean="0"/>
              <a:t>:  A Sociolinguistic History. Cambridge: Cambridge University Press.</a:t>
            </a:r>
          </a:p>
          <a:p>
            <a:r>
              <a:rPr lang="en-US" dirty="0" smtClean="0"/>
              <a:t>Chan, Brian, </a:t>
            </a:r>
            <a:r>
              <a:rPr lang="en-US" dirty="0" err="1" smtClean="0"/>
              <a:t>Hok-Shing</a:t>
            </a:r>
            <a:r>
              <a:rPr lang="en-US" dirty="0" smtClean="0"/>
              <a:t> (1992). </a:t>
            </a:r>
            <a:r>
              <a:rPr lang="en-US" i="1" dirty="0" smtClean="0"/>
              <a:t>Code-mixing in Hong Kong Cantonese-English Bilinguals: Constraints and Processes </a:t>
            </a:r>
            <a:r>
              <a:rPr lang="en-US" dirty="0" smtClean="0"/>
              <a:t>(M.A. Dissertation).  The Chinese University of Hong Kong, Hong Kong.</a:t>
            </a:r>
          </a:p>
          <a:p>
            <a:r>
              <a:rPr lang="en-US" dirty="0" smtClean="0"/>
              <a:t>Chan, Brian, </a:t>
            </a:r>
            <a:r>
              <a:rPr lang="en-US" dirty="0" err="1" smtClean="0"/>
              <a:t>Hok-Shing</a:t>
            </a:r>
            <a:r>
              <a:rPr lang="en-US" dirty="0" smtClean="0"/>
              <a:t> (1998). How does Cantonese-English code-mixing work? In: Pennington, M. C. (Ed.), </a:t>
            </a:r>
            <a:r>
              <a:rPr lang="en-US" i="1" dirty="0" smtClean="0"/>
              <a:t>Language in Hong Kong at Century’s End</a:t>
            </a:r>
            <a:r>
              <a:rPr lang="en-US" dirty="0" smtClean="0"/>
              <a:t>. Hong Kong University Press, Hong Kong, pp. 191-216. </a:t>
            </a:r>
          </a:p>
          <a:p>
            <a:r>
              <a:rPr lang="en-US" dirty="0" smtClean="0"/>
              <a:t>Chan, Brian, </a:t>
            </a:r>
            <a:r>
              <a:rPr lang="en-US" dirty="0" err="1" smtClean="0"/>
              <a:t>Hok-Shing</a:t>
            </a:r>
            <a:r>
              <a:rPr lang="en-US" dirty="0" smtClean="0"/>
              <a:t> (2003). </a:t>
            </a:r>
            <a:r>
              <a:rPr lang="en-US" i="1" dirty="0" smtClean="0"/>
              <a:t>Aspects of the Syntax, the Pragmatics and the Production of Code-switching: Cantonese and English</a:t>
            </a:r>
            <a:r>
              <a:rPr lang="en-US" dirty="0" smtClean="0"/>
              <a:t>. Peter Lang, New York.</a:t>
            </a:r>
          </a:p>
          <a:p>
            <a:r>
              <a:rPr lang="en-US" dirty="0" smtClean="0"/>
              <a:t>Chan, Brian. </a:t>
            </a:r>
            <a:r>
              <a:rPr lang="en-US" dirty="0" err="1" smtClean="0"/>
              <a:t>Hok-Shing</a:t>
            </a:r>
            <a:r>
              <a:rPr lang="en-US" dirty="0" smtClean="0"/>
              <a:t> (2015a). A Diachronic-functional Approach to Explaining Grammatical Patterns in Code-switching: </a:t>
            </a:r>
            <a:r>
              <a:rPr lang="en-US" dirty="0" err="1" smtClean="0"/>
              <a:t>Postmodification</a:t>
            </a:r>
            <a:r>
              <a:rPr lang="en-US" dirty="0" smtClean="0"/>
              <a:t> in Cantonese-English Noun Phrases. </a:t>
            </a:r>
            <a:r>
              <a:rPr lang="en-US" i="1" dirty="0" smtClean="0"/>
              <a:t>International Journal of Bilingualism </a:t>
            </a:r>
            <a:r>
              <a:rPr lang="en-US" dirty="0" smtClean="0"/>
              <a:t>19(1): 17-39.</a:t>
            </a:r>
          </a:p>
          <a:p>
            <a:r>
              <a:rPr lang="en-HK" dirty="0" smtClean="0"/>
              <a:t>Chan, Brian </a:t>
            </a:r>
            <a:r>
              <a:rPr lang="en-HK" dirty="0" err="1" smtClean="0"/>
              <a:t>Hok-Shing</a:t>
            </a:r>
            <a:r>
              <a:rPr lang="en-HK" dirty="0" smtClean="0"/>
              <a:t> (2015b). </a:t>
            </a:r>
            <a:r>
              <a:rPr lang="en-HK" i="1" dirty="0" smtClean="0"/>
              <a:t>Portmanteau Constructions, Phrase Structure, and Linearization. Frontiers in Psychology </a:t>
            </a:r>
            <a:r>
              <a:rPr lang="en-HK" dirty="0" smtClean="0"/>
              <a:t>6:1851. </a:t>
            </a:r>
            <a:r>
              <a:rPr lang="en-HK" dirty="0" err="1" smtClean="0"/>
              <a:t>doi</a:t>
            </a:r>
            <a:r>
              <a:rPr lang="en-HK" dirty="0" smtClean="0"/>
              <a:t>: 10.3389/fpsyg.2015.01851.</a:t>
            </a:r>
          </a:p>
          <a:p>
            <a:r>
              <a:rPr lang="en-US" dirty="0" smtClean="0"/>
              <a:t>Chan, M., Kwok, H. (1982). </a:t>
            </a:r>
            <a:r>
              <a:rPr lang="en-US" i="1" dirty="0" smtClean="0"/>
              <a:t>A Study of Lexical Borrowing from English in Hong Kong Cantonese</a:t>
            </a:r>
            <a:r>
              <a:rPr lang="en-US" dirty="0" smtClean="0"/>
              <a:t>. Centre of Asian Studies, University of Hong Kong, Hong </a:t>
            </a:r>
            <a:r>
              <a:rPr lang="en-US" dirty="0"/>
              <a:t>Kong. </a:t>
            </a:r>
            <a:endParaRPr lang="en-US" dirty="0" smtClean="0"/>
          </a:p>
          <a:p>
            <a:r>
              <a:rPr lang="en-US" dirty="0" smtClean="0"/>
              <a:t>Cheung</a:t>
            </a:r>
            <a:r>
              <a:rPr lang="en-US" dirty="0"/>
              <a:t>, Lawrence Yam-Leung. 2009. Dislocation Focus Construction in Chinese. Journal of East Asian Linguistics 18, 197–232.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03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679048"/>
          </a:xfrm>
        </p:spPr>
        <p:txBody>
          <a:bodyPr/>
          <a:lstStyle/>
          <a:p>
            <a:r>
              <a:rPr lang="en-HK" dirty="0"/>
              <a:t>References (selected)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399592"/>
            <a:ext cx="9603275" cy="4066753"/>
          </a:xfrm>
        </p:spPr>
        <p:txBody>
          <a:bodyPr>
            <a:normAutofit/>
          </a:bodyPr>
          <a:lstStyle/>
          <a:p>
            <a:r>
              <a:rPr lang="en-US" dirty="0" err="1"/>
              <a:t>Haugan</a:t>
            </a:r>
            <a:r>
              <a:rPr lang="en-US" dirty="0"/>
              <a:t>, </a:t>
            </a:r>
            <a:r>
              <a:rPr lang="en-US" dirty="0" err="1"/>
              <a:t>Einar</a:t>
            </a:r>
            <a:r>
              <a:rPr lang="en-US" dirty="0"/>
              <a:t> (1950). The analysis of linguistic borrowing. </a:t>
            </a:r>
            <a:r>
              <a:rPr lang="en-US" i="1" dirty="0"/>
              <a:t>Language </a:t>
            </a:r>
            <a:r>
              <a:rPr lang="en-US" dirty="0"/>
              <a:t>26(2): 210-231.</a:t>
            </a:r>
            <a:endParaRPr lang="en-HK" dirty="0"/>
          </a:p>
          <a:p>
            <a:r>
              <a:rPr lang="en-US" altLang="zh-TW" dirty="0" err="1"/>
              <a:t>Langacker</a:t>
            </a:r>
            <a:r>
              <a:rPr lang="en-US" altLang="zh-TW" dirty="0"/>
              <a:t>, </a:t>
            </a:r>
            <a:r>
              <a:rPr lang="en-US" altLang="zh-TW" dirty="0" err="1" smtClean="0"/>
              <a:t>R.onald</a:t>
            </a:r>
            <a:r>
              <a:rPr lang="en-US" altLang="zh-TW" dirty="0" smtClean="0"/>
              <a:t> W</a:t>
            </a:r>
            <a:r>
              <a:rPr lang="en-US" altLang="zh-TW" dirty="0"/>
              <a:t>., </a:t>
            </a:r>
            <a:r>
              <a:rPr lang="en-US" altLang="zh-TW" dirty="0" smtClean="0"/>
              <a:t>(2008). </a:t>
            </a:r>
            <a:r>
              <a:rPr lang="en-US" altLang="zh-TW" i="1" dirty="0"/>
              <a:t>Cognitive Grammar: A Basic Introduction</a:t>
            </a:r>
            <a:r>
              <a:rPr lang="en-US" altLang="zh-TW" dirty="0"/>
              <a:t>.  Oxford University Press, New York</a:t>
            </a:r>
            <a:r>
              <a:rPr lang="en-US" altLang="zh-TW" dirty="0" smtClean="0"/>
              <a:t>.</a:t>
            </a:r>
            <a:endParaRPr lang="en-US" altLang="zh-TW" dirty="0"/>
          </a:p>
          <a:p>
            <a:r>
              <a:rPr lang="en-US" altLang="zh-TW" dirty="0" smtClean="0"/>
              <a:t>Setter, Jane, Wong, Cathy and Chan, Brian H.S. (2010). </a:t>
            </a:r>
            <a:r>
              <a:rPr lang="en-US" altLang="zh-TW" i="1" dirty="0" smtClean="0"/>
              <a:t>Hong Kong English</a:t>
            </a:r>
            <a:r>
              <a:rPr lang="en-US" altLang="zh-TW" dirty="0" smtClean="0"/>
              <a:t>. Edinburgh: Edinburgh University Press</a:t>
            </a:r>
          </a:p>
          <a:p>
            <a:r>
              <a:rPr lang="en-US" altLang="zh-TW" dirty="0"/>
              <a:t>Yip, </a:t>
            </a:r>
            <a:r>
              <a:rPr lang="en-US" altLang="zh-TW" dirty="0" err="1"/>
              <a:t>Virgina</a:t>
            </a:r>
            <a:r>
              <a:rPr lang="en-US" altLang="zh-TW" dirty="0"/>
              <a:t>., Matthews, S., 2000. Syntactic transfer in a Cantonese-English bilingual child. </a:t>
            </a:r>
            <a:r>
              <a:rPr lang="en-US" altLang="zh-TW" i="1" dirty="0"/>
              <a:t>Bilingualism: Language and Cognition </a:t>
            </a:r>
            <a:r>
              <a:rPr lang="en-US" altLang="zh-TW" dirty="0"/>
              <a:t>3(3), </a:t>
            </a:r>
            <a:r>
              <a:rPr lang="en-US" altLang="zh-TW" dirty="0" smtClean="0"/>
              <a:t>193-208.</a:t>
            </a:r>
          </a:p>
          <a:p>
            <a:r>
              <a:rPr lang="zh-TW" altLang="en-US" dirty="0" smtClean="0"/>
              <a:t>張</a:t>
            </a:r>
            <a:r>
              <a:rPr lang="en-HK" altLang="zh-TW" dirty="0"/>
              <a:t>, </a:t>
            </a:r>
            <a:r>
              <a:rPr lang="zh-TW" altLang="en-US" dirty="0"/>
              <a:t>振江 </a:t>
            </a:r>
            <a:r>
              <a:rPr lang="en-HK" altLang="zh-TW" dirty="0"/>
              <a:t>(2009).</a:t>
            </a:r>
            <a:r>
              <a:rPr lang="en-US" altLang="zh-TW" dirty="0"/>
              <a:t>《</a:t>
            </a:r>
            <a:r>
              <a:rPr lang="zh-TW" altLang="en-US" dirty="0"/>
              <a:t>早期香港的社會和語言</a:t>
            </a:r>
            <a:r>
              <a:rPr lang="en-US" altLang="zh-TW" dirty="0"/>
              <a:t>(1841-1884)》</a:t>
            </a:r>
            <a:r>
              <a:rPr lang="zh-CN" altLang="en-US" dirty="0"/>
              <a:t>，</a:t>
            </a:r>
            <a:r>
              <a:rPr lang="zh-TW" altLang="en-US" dirty="0"/>
              <a:t>中山大學</a:t>
            </a:r>
            <a:r>
              <a:rPr lang="zh-CN" altLang="en-US" dirty="0"/>
              <a:t>出版社。</a:t>
            </a:r>
            <a:endParaRPr lang="en-US" altLang="zh-TW" dirty="0"/>
          </a:p>
          <a:p>
            <a:r>
              <a:rPr lang="zh-TW" altLang="en-US" dirty="0"/>
              <a:t>張</a:t>
            </a:r>
            <a:r>
              <a:rPr lang="en-HK" altLang="zh-TW" dirty="0"/>
              <a:t>, </a:t>
            </a:r>
            <a:r>
              <a:rPr lang="zh-TW" altLang="en-US" dirty="0"/>
              <a:t>洪年 </a:t>
            </a:r>
            <a:r>
              <a:rPr lang="en-US" altLang="zh-TW" dirty="0"/>
              <a:t>(2007)《</a:t>
            </a:r>
            <a:r>
              <a:rPr lang="zh-TW" altLang="en-US" dirty="0"/>
              <a:t>香港粤語語法的硏究</a:t>
            </a:r>
            <a:r>
              <a:rPr lang="en-US" altLang="zh-TW" dirty="0"/>
              <a:t>》</a:t>
            </a:r>
            <a:r>
              <a:rPr lang="zh-TW" altLang="en-US" dirty="0"/>
              <a:t>，香港：香港中文大學出版社。</a:t>
            </a:r>
            <a:endParaRPr lang="en-HK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57328452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612</TotalTime>
  <Words>2361</Words>
  <Application>Microsoft Office PowerPoint</Application>
  <PresentationFormat>Widescreen</PresentationFormat>
  <Paragraphs>142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等线</vt:lpstr>
      <vt:lpstr>等线 Light</vt:lpstr>
      <vt:lpstr>新細明體</vt:lpstr>
      <vt:lpstr>Arial</vt:lpstr>
      <vt:lpstr>Gill Sans MT</vt:lpstr>
      <vt:lpstr>Times New Roman</vt:lpstr>
      <vt:lpstr>Gallery</vt:lpstr>
      <vt:lpstr>Is there structural borrowing in Cantonese? The case of single-word English prepositions in Hong Kong Cantonese  </vt:lpstr>
      <vt:lpstr>outline</vt:lpstr>
      <vt:lpstr>Introduction：Language contact between Cantonese and other languages</vt:lpstr>
      <vt:lpstr>Linguistic Outcomes of language contact (Haugan 1950)</vt:lpstr>
      <vt:lpstr>Lexical borrowing (or loanwords) from English (or other languages)to cantonese</vt:lpstr>
      <vt:lpstr>Code-switching between Cantonese and English (or other languages)</vt:lpstr>
      <vt:lpstr>Some examples of Cantonese-English Code-switching </vt:lpstr>
      <vt:lpstr>Code-switching between Cantonese and English (or other languages)</vt:lpstr>
      <vt:lpstr>Is there any structural borrowing in Cantonese?</vt:lpstr>
      <vt:lpstr>The borrowing scale (Thomason and kaufman 1988)</vt:lpstr>
      <vt:lpstr>Is there structural borrowing in Cantonese? </vt:lpstr>
      <vt:lpstr>Is there structural borrowing in Cantonese?</vt:lpstr>
      <vt:lpstr>Motivations of structural borrowing: largely pragmatic</vt:lpstr>
      <vt:lpstr>Single prepositions in Hong kong Cantonese: some examples from spontaneous conversation</vt:lpstr>
      <vt:lpstr>Single prepositions in Hong kong Cantonese: some examples from spontaneous conversation</vt:lpstr>
      <vt:lpstr>Single-word English prepositions in Hong kong cantonese</vt:lpstr>
      <vt:lpstr>A structural borrowing account</vt:lpstr>
      <vt:lpstr>Single-word English prepositions in Hong kong cantonese</vt:lpstr>
      <vt:lpstr>A structural borrowing account</vt:lpstr>
      <vt:lpstr>Single-word English prepositions in Hong kong cantonese</vt:lpstr>
      <vt:lpstr>References (selected)</vt:lpstr>
      <vt:lpstr>References (selected)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there structural borrowing in Cantonese: The case of single-word English prepositions in Hong Kong Cantonese</dc:title>
  <dc:creator>bhschan</dc:creator>
  <cp:lastModifiedBy>bhschan</cp:lastModifiedBy>
  <cp:revision>86</cp:revision>
  <dcterms:created xsi:type="dcterms:W3CDTF">2016-11-29T12:03:01Z</dcterms:created>
  <dcterms:modified xsi:type="dcterms:W3CDTF">2016-12-09T09:20:39Z</dcterms:modified>
</cp:coreProperties>
</file>