
<file path=[Content_Types].xml><?xml version="1.0" encoding="utf-8"?>
<Types xmlns="http://schemas.openxmlformats.org/package/2006/content-types">
  <Default Extension="bin" ContentType="audio/unknown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5"/>
  </p:notesMasterIdLst>
  <p:sldIdLst>
    <p:sldId id="256" r:id="rId2"/>
    <p:sldId id="315" r:id="rId3"/>
    <p:sldId id="314" r:id="rId4"/>
    <p:sldId id="317" r:id="rId5"/>
    <p:sldId id="308" r:id="rId6"/>
    <p:sldId id="311" r:id="rId7"/>
    <p:sldId id="312" r:id="rId8"/>
    <p:sldId id="313" r:id="rId9"/>
    <p:sldId id="318" r:id="rId10"/>
    <p:sldId id="319" r:id="rId11"/>
    <p:sldId id="303" r:id="rId12"/>
    <p:sldId id="316" r:id="rId13"/>
    <p:sldId id="285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E0E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B0014F-F985-4E6D-BB80-A2B4C556EB0E}" v="3" dt="2022-06-28T07:15:44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86174" autoAdjust="0"/>
  </p:normalViewPr>
  <p:slideViewPr>
    <p:cSldViewPr snapToGrid="0" snapToObjects="1">
      <p:cViewPr varScale="1">
        <p:scale>
          <a:sx n="67" d="100"/>
          <a:sy n="67" d="100"/>
        </p:scale>
        <p:origin x="1301" y="67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szhao Zhao Xinshu" userId="7595ab38-e62b-4354-8b78-5176eb472750" providerId="ADAL" clId="{A3B0014F-F985-4E6D-BB80-A2B4C556EB0E}"/>
    <pc:docChg chg="custSel addSld modSld">
      <pc:chgData name="xszhao Zhao Xinshu" userId="7595ab38-e62b-4354-8b78-5176eb472750" providerId="ADAL" clId="{A3B0014F-F985-4E6D-BB80-A2B4C556EB0E}" dt="2022-06-28T07:17:49.605" v="129" actId="255"/>
      <pc:docMkLst>
        <pc:docMk/>
      </pc:docMkLst>
      <pc:sldChg chg="addSp delSp modSp new mod">
        <pc:chgData name="xszhao Zhao Xinshu" userId="7595ab38-e62b-4354-8b78-5176eb472750" providerId="ADAL" clId="{A3B0014F-F985-4E6D-BB80-A2B4C556EB0E}" dt="2022-06-28T07:14:19.705" v="51" actId="14100"/>
        <pc:sldMkLst>
          <pc:docMk/>
          <pc:sldMk cId="931187855" sldId="318"/>
        </pc:sldMkLst>
        <pc:spChg chg="del">
          <ac:chgData name="xszhao Zhao Xinshu" userId="7595ab38-e62b-4354-8b78-5176eb472750" providerId="ADAL" clId="{A3B0014F-F985-4E6D-BB80-A2B4C556EB0E}" dt="2022-06-28T07:11:39.490" v="2" actId="478"/>
          <ac:spMkLst>
            <pc:docMk/>
            <pc:sldMk cId="931187855" sldId="318"/>
            <ac:spMk id="2" creationId="{18388042-0721-9440-0497-099D5B8E2D5E}"/>
          </ac:spMkLst>
        </pc:spChg>
        <pc:spChg chg="del">
          <ac:chgData name="xszhao Zhao Xinshu" userId="7595ab38-e62b-4354-8b78-5176eb472750" providerId="ADAL" clId="{A3B0014F-F985-4E6D-BB80-A2B4C556EB0E}" dt="2022-06-28T07:11:35.166" v="1" actId="478"/>
          <ac:spMkLst>
            <pc:docMk/>
            <pc:sldMk cId="931187855" sldId="318"/>
            <ac:spMk id="3" creationId="{52260CDA-7B49-B7AF-945B-A2F3DCFC7AC1}"/>
          </ac:spMkLst>
        </pc:spChg>
        <pc:spChg chg="add mod">
          <ac:chgData name="xszhao Zhao Xinshu" userId="7595ab38-e62b-4354-8b78-5176eb472750" providerId="ADAL" clId="{A3B0014F-F985-4E6D-BB80-A2B4C556EB0E}" dt="2022-06-28T07:14:17.025" v="50" actId="14100"/>
          <ac:spMkLst>
            <pc:docMk/>
            <pc:sldMk cId="931187855" sldId="318"/>
            <ac:spMk id="5" creationId="{8E2F7DDE-82AB-F689-348A-E820C6865E4F}"/>
          </ac:spMkLst>
        </pc:spChg>
        <pc:picChg chg="add mod">
          <ac:chgData name="xszhao Zhao Xinshu" userId="7595ab38-e62b-4354-8b78-5176eb472750" providerId="ADAL" clId="{A3B0014F-F985-4E6D-BB80-A2B4C556EB0E}" dt="2022-06-28T07:14:19.705" v="51" actId="14100"/>
          <ac:picMkLst>
            <pc:docMk/>
            <pc:sldMk cId="931187855" sldId="318"/>
            <ac:picMk id="4" creationId="{20AB2AE9-27AB-EA71-1D58-9C43CD17B6F1}"/>
          </ac:picMkLst>
        </pc:picChg>
      </pc:sldChg>
      <pc:sldChg chg="addSp delSp modSp new mod">
        <pc:chgData name="xszhao Zhao Xinshu" userId="7595ab38-e62b-4354-8b78-5176eb472750" providerId="ADAL" clId="{A3B0014F-F985-4E6D-BB80-A2B4C556EB0E}" dt="2022-06-28T07:17:49.605" v="129" actId="255"/>
        <pc:sldMkLst>
          <pc:docMk/>
          <pc:sldMk cId="3431586669" sldId="319"/>
        </pc:sldMkLst>
        <pc:spChg chg="mod">
          <ac:chgData name="xszhao Zhao Xinshu" userId="7595ab38-e62b-4354-8b78-5176eb472750" providerId="ADAL" clId="{A3B0014F-F985-4E6D-BB80-A2B4C556EB0E}" dt="2022-06-28T07:17:49.605" v="129" actId="255"/>
          <ac:spMkLst>
            <pc:docMk/>
            <pc:sldMk cId="3431586669" sldId="319"/>
            <ac:spMk id="2" creationId="{EF06E0EF-1026-6891-63A4-BF4C2AD3D2D9}"/>
          </ac:spMkLst>
        </pc:spChg>
        <pc:spChg chg="del">
          <ac:chgData name="xszhao Zhao Xinshu" userId="7595ab38-e62b-4354-8b78-5176eb472750" providerId="ADAL" clId="{A3B0014F-F985-4E6D-BB80-A2B4C556EB0E}" dt="2022-06-28T07:15:35.445" v="53" actId="478"/>
          <ac:spMkLst>
            <pc:docMk/>
            <pc:sldMk cId="3431586669" sldId="319"/>
            <ac:spMk id="3" creationId="{A394A818-6F5B-3198-C9EF-2698F419879D}"/>
          </ac:spMkLst>
        </pc:spChg>
        <pc:picChg chg="add mod">
          <ac:chgData name="xszhao Zhao Xinshu" userId="7595ab38-e62b-4354-8b78-5176eb472750" providerId="ADAL" clId="{A3B0014F-F985-4E6D-BB80-A2B4C556EB0E}" dt="2022-06-28T07:15:56.730" v="55" actId="1076"/>
          <ac:picMkLst>
            <pc:docMk/>
            <pc:sldMk cId="3431586669" sldId="319"/>
            <ac:picMk id="4" creationId="{624C8F68-F90A-E335-2303-C3B6849D876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income=0.5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income!$B:$B</c:f>
              <c:numCache>
                <c:formatCode>General</c:formatCode>
                <c:ptCount val="1048576"/>
                <c:pt idx="1">
                  <c:v>0.40050000000000002</c:v>
                </c:pt>
                <c:pt idx="2">
                  <c:v>0.40760000000000002</c:v>
                </c:pt>
                <c:pt idx="3">
                  <c:v>0.41470000000000001</c:v>
                </c:pt>
                <c:pt idx="4">
                  <c:v>0.42180000000000001</c:v>
                </c:pt>
                <c:pt idx="5">
                  <c:v>0.4289</c:v>
                </c:pt>
                <c:pt idx="6">
                  <c:v>0.43600000000000005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62E-459C-AFE4-77F6BADEA666}"/>
            </c:ext>
          </c:extLst>
        </c:ser>
        <c:ser>
          <c:idx val="1"/>
          <c:order val="1"/>
          <c:tx>
            <c:v>income=1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income!$C:$C</c:f>
              <c:numCache>
                <c:formatCode>General</c:formatCode>
                <c:ptCount val="1048576"/>
                <c:pt idx="1">
                  <c:v>0.48849999999999999</c:v>
                </c:pt>
                <c:pt idx="2">
                  <c:v>0.4834</c:v>
                </c:pt>
                <c:pt idx="3">
                  <c:v>0.4783</c:v>
                </c:pt>
                <c:pt idx="4">
                  <c:v>0.47320000000000001</c:v>
                </c:pt>
                <c:pt idx="5">
                  <c:v>0.46809999999999996</c:v>
                </c:pt>
                <c:pt idx="6">
                  <c:v>0.46299999999999997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62E-459C-AFE4-77F6BADEA666}"/>
            </c:ext>
          </c:extLst>
        </c:ser>
        <c:ser>
          <c:idx val="2"/>
          <c:order val="2"/>
          <c:tx>
            <c:v>income=1.5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income!$D:$D</c:f>
              <c:numCache>
                <c:formatCode>General</c:formatCode>
                <c:ptCount val="1048576"/>
                <c:pt idx="1">
                  <c:v>0.5766</c:v>
                </c:pt>
                <c:pt idx="2">
                  <c:v>0.55930000000000002</c:v>
                </c:pt>
                <c:pt idx="3">
                  <c:v>0.54200000000000004</c:v>
                </c:pt>
                <c:pt idx="4">
                  <c:v>0.52469999999999994</c:v>
                </c:pt>
                <c:pt idx="5">
                  <c:v>0.50739999999999996</c:v>
                </c:pt>
                <c:pt idx="6">
                  <c:v>0.49009999999999998</c:v>
                </c:pt>
                <c:pt idx="7">
                  <c:v>0.4728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62E-459C-AFE4-77F6BADEA666}"/>
            </c:ext>
          </c:extLst>
        </c:ser>
        <c:ser>
          <c:idx val="3"/>
          <c:order val="3"/>
          <c:tx>
            <c:v>income=2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income!$E:$E</c:f>
              <c:numCache>
                <c:formatCode>General</c:formatCode>
                <c:ptCount val="1048576"/>
                <c:pt idx="1">
                  <c:v>0.66459999999999997</c:v>
                </c:pt>
                <c:pt idx="2">
                  <c:v>0.6351</c:v>
                </c:pt>
                <c:pt idx="3">
                  <c:v>0.60559999999999992</c:v>
                </c:pt>
                <c:pt idx="4">
                  <c:v>0.57609999999999995</c:v>
                </c:pt>
                <c:pt idx="5">
                  <c:v>0.54659999999999997</c:v>
                </c:pt>
                <c:pt idx="6">
                  <c:v>0.5171</c:v>
                </c:pt>
                <c:pt idx="7">
                  <c:v>0.48759999999999998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62E-459C-AFE4-77F6BADEA666}"/>
            </c:ext>
          </c:extLst>
        </c:ser>
        <c:ser>
          <c:idx val="4"/>
          <c:order val="4"/>
          <c:tx>
            <c:v>income=3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income!$F:$F</c:f>
              <c:numCache>
                <c:formatCode>General</c:formatCode>
                <c:ptCount val="1048576"/>
                <c:pt idx="1">
                  <c:v>0.8407</c:v>
                </c:pt>
                <c:pt idx="2">
                  <c:v>0.78679999999999994</c:v>
                </c:pt>
                <c:pt idx="3">
                  <c:v>0.7329</c:v>
                </c:pt>
                <c:pt idx="4">
                  <c:v>0.67900000000000005</c:v>
                </c:pt>
                <c:pt idx="5">
                  <c:v>0.62509999999999999</c:v>
                </c:pt>
                <c:pt idx="6">
                  <c:v>0.57119999999999993</c:v>
                </c:pt>
                <c:pt idx="7">
                  <c:v>0.51729999999999998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62E-459C-AFE4-77F6BADEA666}"/>
            </c:ext>
          </c:extLst>
        </c:ser>
        <c:ser>
          <c:idx val="5"/>
          <c:order val="5"/>
          <c:tx>
            <c:v>income=4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income!$G:$G</c:f>
              <c:numCache>
                <c:formatCode>General</c:formatCode>
                <c:ptCount val="1048576"/>
                <c:pt idx="2">
                  <c:v>0.93849999999999989</c:v>
                </c:pt>
                <c:pt idx="3">
                  <c:v>0.86019999999999996</c:v>
                </c:pt>
                <c:pt idx="4">
                  <c:v>0.78189999999999993</c:v>
                </c:pt>
                <c:pt idx="5">
                  <c:v>0.7036</c:v>
                </c:pt>
                <c:pt idx="6">
                  <c:v>0.62529999999999997</c:v>
                </c:pt>
                <c:pt idx="7">
                  <c:v>0.54699999999999993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62E-459C-AFE4-77F6BADEA666}"/>
            </c:ext>
          </c:extLst>
        </c:ser>
        <c:ser>
          <c:idx val="6"/>
          <c:order val="6"/>
          <c:tx>
            <c:v>income=5</c:v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income!$H:$H</c:f>
              <c:numCache>
                <c:formatCode>General</c:formatCode>
                <c:ptCount val="1048576"/>
                <c:pt idx="2">
                  <c:v>1.0902000000000001</c:v>
                </c:pt>
                <c:pt idx="3">
                  <c:v>0.98750000000000004</c:v>
                </c:pt>
                <c:pt idx="4">
                  <c:v>0.88480000000000003</c:v>
                </c:pt>
                <c:pt idx="5">
                  <c:v>0.78210000000000002</c:v>
                </c:pt>
                <c:pt idx="6">
                  <c:v>0.67940000000000011</c:v>
                </c:pt>
                <c:pt idx="7">
                  <c:v>0.5767000000000001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B62E-459C-AFE4-77F6BADEA666}"/>
            </c:ext>
          </c:extLst>
        </c:ser>
        <c:ser>
          <c:idx val="7"/>
          <c:order val="7"/>
          <c:tx>
            <c:v>income=6</c:v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income!$I:$I</c:f>
              <c:numCache>
                <c:formatCode>General</c:formatCode>
                <c:ptCount val="1048576"/>
                <c:pt idx="1">
                  <c:v>1.369</c:v>
                </c:pt>
                <c:pt idx="2">
                  <c:v>1.2419</c:v>
                </c:pt>
                <c:pt idx="3">
                  <c:v>1.1148</c:v>
                </c:pt>
                <c:pt idx="4">
                  <c:v>0.98770000000000002</c:v>
                </c:pt>
                <c:pt idx="5">
                  <c:v>0.86060000000000003</c:v>
                </c:pt>
                <c:pt idx="6">
                  <c:v>0.73350000000000004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B62E-459C-AFE4-77F6BADEA666}"/>
            </c:ext>
          </c:extLst>
        </c:ser>
        <c:ser>
          <c:idx val="8"/>
          <c:order val="8"/>
          <c:tx>
            <c:v>income=7</c:v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income!$J:$J</c:f>
              <c:numCache>
                <c:formatCode>General</c:formatCode>
                <c:ptCount val="1048576"/>
                <c:pt idx="1">
                  <c:v>1.5450999999999999</c:v>
                </c:pt>
                <c:pt idx="2">
                  <c:v>1.3935999999999999</c:v>
                </c:pt>
                <c:pt idx="3">
                  <c:v>1.2421</c:v>
                </c:pt>
                <c:pt idx="4">
                  <c:v>1.0905999999999998</c:v>
                </c:pt>
                <c:pt idx="5">
                  <c:v>0.93909999999999993</c:v>
                </c:pt>
                <c:pt idx="6">
                  <c:v>0.78759999999999997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B62E-459C-AFE4-77F6BADEA666}"/>
            </c:ext>
          </c:extLst>
        </c:ser>
        <c:ser>
          <c:idx val="9"/>
          <c:order val="9"/>
          <c:tx>
            <c:v>income=8</c:v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strRef>
              <c:f>income!$A:$A</c:f>
              <c:strCache>
                <c:ptCount val="8"/>
                <c:pt idx="0">
                  <c:v>x=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strCache>
            </c:strRef>
          </c:xVal>
          <c:yVal>
            <c:numRef>
              <c:f>income!$K:$K</c:f>
              <c:numCache>
                <c:formatCode>General</c:formatCode>
                <c:ptCount val="1048576"/>
                <c:pt idx="1">
                  <c:v>1.7212000000000001</c:v>
                </c:pt>
                <c:pt idx="2">
                  <c:v>1.5453000000000001</c:v>
                </c:pt>
                <c:pt idx="3">
                  <c:v>1.3694000000000002</c:v>
                </c:pt>
                <c:pt idx="4">
                  <c:v>1.1935</c:v>
                </c:pt>
                <c:pt idx="5">
                  <c:v>1.0176000000000001</c:v>
                </c:pt>
                <c:pt idx="6">
                  <c:v>0.84170000000000011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B62E-459C-AFE4-77F6BADEA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336512"/>
        <c:axId val="60756736"/>
      </c:scatterChart>
      <c:valAx>
        <c:axId val="96336512"/>
        <c:scaling>
          <c:orientation val="minMax"/>
          <c:max val="8"/>
          <c:min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000" dirty="0"/>
                  <a:t>Average Hours of TV watching</a:t>
                </a:r>
                <a:endParaRPr lang="zh-CN" altLang="en-US" sz="2000" dirty="0"/>
              </a:p>
            </c:rich>
          </c:tx>
          <c:layout>
            <c:manualLayout>
              <c:xMode val="edge"/>
              <c:yMode val="edge"/>
              <c:x val="0.35729533700263783"/>
              <c:y val="0.93507728652768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56736"/>
        <c:crosses val="autoZero"/>
        <c:crossBetween val="midCat"/>
      </c:valAx>
      <c:valAx>
        <c:axId val="60756736"/>
        <c:scaling>
          <c:orientation val="minMax"/>
          <c:max val="1.7500000000000002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000" dirty="0"/>
                  <a:t> average mobile phones</a:t>
                </a:r>
                <a:r>
                  <a:rPr lang="en-US" altLang="zh-CN" sz="2000" baseline="0" dirty="0"/>
                  <a:t> owned</a:t>
                </a:r>
                <a:endParaRPr lang="zh-CN" altLang="en-US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336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5C4226F-0B45-AD4D-992A-5BC2FB865973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A877269-4CFB-704D-808E-D5667A918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229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77269-4CFB-704D-808E-D5667A9180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96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77269-4CFB-704D-808E-D5667A9180C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93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77269-4CFB-704D-808E-D5667A9180C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06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77269-4CFB-704D-808E-D5667A9180C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91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77269-4CFB-704D-808E-D5667A9180C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0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3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60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0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7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4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3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8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2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3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3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F24D-EB19-4AE0-B015-2BEA6D5224F2}" type="datetimeFigureOut">
              <a:rPr lang="en-US" smtClean="0"/>
              <a:t>6/28/2022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2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zhao@hkbu.edu.h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acem.sjtu.edu.cn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5224" y="144171"/>
            <a:ext cx="7633937" cy="2150448"/>
          </a:xfrm>
        </p:spPr>
        <p:txBody>
          <a:bodyPr>
            <a:noAutofit/>
          </a:bodyPr>
          <a:lstStyle/>
          <a:p>
            <a:r>
              <a:rPr lang="en-US" sz="3200" dirty="0"/>
              <a:t>Interpreting Main Effect with Moderation</a:t>
            </a:r>
            <a:br>
              <a:rPr lang="en-US" sz="3200" dirty="0"/>
            </a:br>
            <a:r>
              <a:rPr lang="en-US" sz="2800" dirty="0"/>
              <a:t>-- A View Through the Prism of Causal Dissection</a:t>
            </a:r>
            <a:br>
              <a:rPr lang="en-US" sz="2800" dirty="0"/>
            </a:br>
            <a:r>
              <a:rPr lang="en-US" altLang="zh-CN" sz="2000" dirty="0">
                <a:ea typeface="stkaiti" pitchFamily="2" charset="-122"/>
              </a:rPr>
              <a:t>Presentation at </a:t>
            </a:r>
            <a:r>
              <a:rPr lang="en-US" altLang="zh-CN" sz="2000" dirty="0" err="1">
                <a:ea typeface="stkaiti" pitchFamily="2" charset="-122"/>
              </a:rPr>
              <a:t>Antai</a:t>
            </a:r>
            <a:r>
              <a:rPr lang="en-US" altLang="zh-CN" sz="2000" dirty="0">
                <a:ea typeface="stkaiti" pitchFamily="2" charset="-122"/>
              </a:rPr>
              <a:t> College of Economics &amp; Management</a:t>
            </a:r>
            <a:br>
              <a:rPr lang="en-US" altLang="zh-CN" sz="2000" dirty="0">
                <a:ea typeface="stkaiti" pitchFamily="2" charset="-122"/>
              </a:rPr>
            </a:br>
            <a:r>
              <a:rPr lang="en-US" altLang="zh-CN" sz="2000" dirty="0">
                <a:ea typeface="stkaiti" pitchFamily="2" charset="-122"/>
              </a:rPr>
              <a:t>Shanghai Jiao Tong University</a:t>
            </a:r>
            <a:br>
              <a:rPr lang="en-US" altLang="zh-CN" sz="2000" dirty="0">
                <a:ea typeface="stkaiti" pitchFamily="2" charset="-122"/>
              </a:rPr>
            </a:br>
            <a:r>
              <a:rPr lang="en-US" altLang="zh-CN" sz="2000" dirty="0">
                <a:ea typeface="stkaiti" pitchFamily="2" charset="-122"/>
              </a:rPr>
              <a:t>20 November  2017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8673" y="2430791"/>
            <a:ext cx="7516805" cy="2456149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Xinshu Zhao</a:t>
            </a:r>
            <a:endParaRPr lang="en-US" altLang="zh-CN" sz="2000" dirty="0">
              <a:solidFill>
                <a:schemeClr val="tx1"/>
              </a:solidFill>
            </a:endParaRPr>
          </a:p>
          <a:p>
            <a:r>
              <a:rPr lang="en-US" sz="1800" u="sng" dirty="0">
                <a:solidFill>
                  <a:schemeClr val="tx1"/>
                </a:solidFill>
                <a:hlinkClick r:id="rId3"/>
              </a:rPr>
              <a:t>zhao@hkbu.edu.hk</a:t>
            </a:r>
            <a:endParaRPr lang="en-US" sz="1800" u="sng" dirty="0">
              <a:solidFill>
                <a:schemeClr val="tx1"/>
              </a:solidFill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Chair Professor of Communication, Hong Kong Baptist University and Professor Emeritus of Media and Journalism, University of North Carolina at Chapel Hill</a:t>
            </a:r>
            <a:r>
              <a:rPr lang="zh-CN" altLang="en-US" sz="1600" dirty="0">
                <a:solidFill>
                  <a:schemeClr val="tx1"/>
                </a:solidFill>
              </a:rPr>
              <a:t>，</a:t>
            </a:r>
            <a:r>
              <a:rPr lang="en-US" altLang="zh-CN" sz="1600" dirty="0">
                <a:solidFill>
                  <a:schemeClr val="tx1"/>
                </a:solidFill>
              </a:rPr>
              <a:t>Cheung Kong Scholar Professor, </a:t>
            </a:r>
            <a:r>
              <a:rPr lang="en-US" altLang="zh-CN" sz="1600" dirty="0" err="1">
                <a:solidFill>
                  <a:schemeClr val="tx1"/>
                </a:solidFill>
              </a:rPr>
              <a:t>Fudan</a:t>
            </a:r>
            <a:r>
              <a:rPr lang="en-US" altLang="zh-CN" sz="1600" dirty="0">
                <a:solidFill>
                  <a:schemeClr val="tx1"/>
                </a:solidFill>
              </a:rPr>
              <a:t> University </a:t>
            </a:r>
            <a:r>
              <a:rPr lang="zh-CN" altLang="en-US" sz="1600" dirty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altLang="zh-CN" sz="2200" dirty="0">
              <a:solidFill>
                <a:schemeClr val="tx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r>
              <a:rPr lang="zh-CN" altLang="en-US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香港浸會大學講座教授，美國北卡大學榮休教授</a:t>
            </a:r>
            <a:r>
              <a:rPr lang="en-US" altLang="zh-CN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, </a:t>
            </a:r>
            <a:r>
              <a:rPr lang="zh-CN" altLang="en-US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趙心樹</a:t>
            </a:r>
            <a:endParaRPr lang="en-US" altLang="zh-CN" sz="2200" dirty="0">
              <a:solidFill>
                <a:schemeClr val="tx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r>
              <a:rPr lang="en-US" altLang="zh-CN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2017</a:t>
            </a:r>
            <a:r>
              <a:rPr lang="zh-CN" altLang="en-US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年</a:t>
            </a:r>
            <a:r>
              <a:rPr lang="en-US" altLang="zh-CN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11</a:t>
            </a:r>
            <a:r>
              <a:rPr lang="zh-CN" altLang="en-US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月</a:t>
            </a:r>
            <a:r>
              <a:rPr lang="en-US" altLang="zh-CN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20</a:t>
            </a:r>
            <a:r>
              <a:rPr lang="zh-CN" altLang="en-US" sz="220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日在</a:t>
            </a:r>
            <a:endParaRPr lang="en-US" altLang="zh-CN" sz="2200" dirty="0">
              <a:solidFill>
                <a:schemeClr val="tx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r>
              <a:rPr lang="zh-CN" altLang="en-US" sz="2400" u="sng" dirty="0">
                <a:latin typeface="STKaiti" panose="02010600040101010101" pitchFamily="2" charset="-122"/>
                <a:ea typeface="STKaiti" panose="02010600040101010101" pitchFamily="2" charset="-122"/>
                <a:hlinkClick r:id="rId4"/>
              </a:rPr>
              <a:t>上海交通大学安泰经济与管理学院</a:t>
            </a:r>
            <a:r>
              <a:rPr lang="zh-CN" altLang="en-US" sz="2200" dirty="0">
                <a:solidFill>
                  <a:schemeClr val="tx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的演讲</a:t>
            </a:r>
            <a:endParaRPr lang="en-US" sz="2200" dirty="0">
              <a:solidFill>
                <a:schemeClr val="tx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6" name="Picture 2" descr="D:\Dropbox\Photo\Head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828" y="23824"/>
            <a:ext cx="552934" cy="53565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en/thumb/0/0f/Hkbu_logo2.svg/1280px-Hkbu_logo2.svg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173" y="6261989"/>
            <a:ext cx="2228305" cy="5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暨南大学 校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733" y="5970175"/>
            <a:ext cx="959327" cy="98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8734733" y="6463786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1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  <p:pic>
        <p:nvPicPr>
          <p:cNvPr id="35842" name="Picture 2" descr="Image result for 上海交通大学 logo 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" y="5529736"/>
            <a:ext cx="1307941" cy="123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09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D5B4-300C-4868-8D3C-6B81E7DDD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788" y="307818"/>
            <a:ext cx="8229600" cy="1149790"/>
          </a:xfrm>
        </p:spPr>
        <p:txBody>
          <a:bodyPr>
            <a:noAutofit/>
          </a:bodyPr>
          <a:lstStyle/>
          <a:p>
            <a:r>
              <a:rPr lang="en-US" sz="3600" dirty="0"/>
              <a:t>Interpreting Main Effect with Moderation</a:t>
            </a:r>
            <a:br>
              <a:rPr lang="en-US" sz="3600" dirty="0"/>
            </a:br>
            <a:r>
              <a:rPr lang="en-US" sz="3200" dirty="0"/>
              <a:t>-- A View Through the Prism of Causal Dissection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5065F-A07F-4346-81B4-4B24A8AB2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7608"/>
            <a:ext cx="8229600" cy="526268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kern="0" dirty="0"/>
              <a:t>	In many disciplines of social sciences, it’s widely believed that main effect is uninterpretable when moderation exists. This research starts with an observation that four popular mode of data analysis, </a:t>
            </a:r>
            <a:r>
              <a:rPr lang="en-US" i="1" kern="0" dirty="0">
                <a:solidFill>
                  <a:srgbClr val="002060"/>
                </a:solidFill>
              </a:rPr>
              <a:t>mediation</a:t>
            </a:r>
            <a:r>
              <a:rPr lang="en-US" kern="0" dirty="0"/>
              <a:t>, </a:t>
            </a:r>
            <a:r>
              <a:rPr lang="en-US" i="1" kern="0" dirty="0">
                <a:solidFill>
                  <a:srgbClr val="002060"/>
                </a:solidFill>
              </a:rPr>
              <a:t>moderation</a:t>
            </a:r>
            <a:r>
              <a:rPr lang="en-US" kern="0" dirty="0"/>
              <a:t>, </a:t>
            </a:r>
            <a:r>
              <a:rPr lang="en-US" i="1" kern="0" dirty="0">
                <a:solidFill>
                  <a:srgbClr val="002060"/>
                </a:solidFill>
              </a:rPr>
              <a:t>curvilinearity</a:t>
            </a:r>
            <a:r>
              <a:rPr lang="en-US" kern="0" dirty="0"/>
              <a:t>, and </a:t>
            </a:r>
            <a:r>
              <a:rPr lang="en-US" i="1" kern="0" dirty="0">
                <a:solidFill>
                  <a:srgbClr val="002060"/>
                </a:solidFill>
              </a:rPr>
              <a:t>confounding</a:t>
            </a:r>
            <a:r>
              <a:rPr lang="en-US" kern="0" dirty="0"/>
              <a:t>, all attempt to dissect an </a:t>
            </a:r>
            <a:r>
              <a:rPr lang="en-US" i="1" kern="0" dirty="0"/>
              <a:t>X</a:t>
            </a:r>
            <a:r>
              <a:rPr lang="en-US" kern="0" dirty="0">
                <a:sym typeface="Wingdings" panose="05000000000000000000" pitchFamily="2" charset="2"/>
              </a:rPr>
              <a:t></a:t>
            </a:r>
            <a:r>
              <a:rPr lang="en-US" i="1" kern="0" dirty="0">
                <a:sym typeface="Wingdings" panose="05000000000000000000" pitchFamily="2" charset="2"/>
              </a:rPr>
              <a:t>Y</a:t>
            </a:r>
            <a:r>
              <a:rPr lang="en-US" kern="0" dirty="0">
                <a:sym typeface="Wingdings" panose="05000000000000000000" pitchFamily="2" charset="2"/>
              </a:rPr>
              <a:t> simple linear effect into various components. </a:t>
            </a:r>
          </a:p>
          <a:p>
            <a:pPr marL="0" indent="0">
              <a:buNone/>
            </a:pPr>
            <a:r>
              <a:rPr lang="en-US" kern="0" dirty="0">
                <a:sym typeface="Wingdings" panose="05000000000000000000" pitchFamily="2" charset="2"/>
              </a:rPr>
              <a:t>	</a:t>
            </a:r>
            <a:r>
              <a:rPr lang="en-US" kern="0" dirty="0"/>
              <a:t>Through this prism of theory, this research uncovers an important interpretation for the main effect, with or without moderation. The main effect, according to the theory of </a:t>
            </a:r>
            <a:r>
              <a:rPr lang="en-US" i="1" kern="0" dirty="0"/>
              <a:t>causal dissection</a:t>
            </a:r>
            <a:r>
              <a:rPr lang="en-US" kern="0" dirty="0"/>
              <a:t>, is a combination of two effects, namely </a:t>
            </a:r>
            <a:r>
              <a:rPr lang="en-US" i="1" kern="0" dirty="0">
                <a:solidFill>
                  <a:srgbClr val="002060"/>
                </a:solidFill>
              </a:rPr>
              <a:t>on-group effect </a:t>
            </a:r>
            <a:r>
              <a:rPr lang="en-US" kern="0" dirty="0"/>
              <a:t>and </a:t>
            </a:r>
            <a:r>
              <a:rPr lang="en-US" i="1" kern="0" dirty="0">
                <a:solidFill>
                  <a:srgbClr val="002060"/>
                </a:solidFill>
              </a:rPr>
              <a:t>in-group effect, </a:t>
            </a:r>
            <a:r>
              <a:rPr lang="en-US" kern="0" dirty="0">
                <a:solidFill>
                  <a:srgbClr val="002060"/>
                </a:solidFill>
              </a:rPr>
              <a:t>while the in-group effect is a weighted average of </a:t>
            </a:r>
            <a:r>
              <a:rPr lang="en-US" kern="0" dirty="0"/>
              <a:t>the </a:t>
            </a:r>
            <a:r>
              <a:rPr lang="en-US" i="1" kern="0" dirty="0"/>
              <a:t>X</a:t>
            </a:r>
            <a:r>
              <a:rPr lang="en-US" kern="0" dirty="0">
                <a:sym typeface="Wingdings" panose="05000000000000000000" pitchFamily="2" charset="2"/>
              </a:rPr>
              <a:t></a:t>
            </a:r>
            <a:r>
              <a:rPr lang="en-US" i="1" kern="0" dirty="0">
                <a:sym typeface="Wingdings" panose="05000000000000000000" pitchFamily="2" charset="2"/>
              </a:rPr>
              <a:t>Y</a:t>
            </a:r>
            <a:r>
              <a:rPr lang="en-US" kern="0" dirty="0">
                <a:sym typeface="Wingdings" panose="05000000000000000000" pitchFamily="2" charset="2"/>
              </a:rPr>
              <a:t> effects within each group defined by the </a:t>
            </a:r>
            <a:r>
              <a:rPr lang="en-US" i="1" kern="0" dirty="0">
                <a:solidFill>
                  <a:srgbClr val="002060"/>
                </a:solidFill>
                <a:sym typeface="Wingdings" panose="05000000000000000000" pitchFamily="2" charset="2"/>
              </a:rPr>
              <a:t>moderator</a:t>
            </a:r>
            <a:r>
              <a:rPr lang="en-US" kern="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kern="0" dirty="0">
                <a:sym typeface="Wingdings" panose="05000000000000000000" pitchFamily="2" charset="2"/>
              </a:rPr>
              <a:t>	The research also proposes a </a:t>
            </a:r>
            <a:r>
              <a:rPr lang="en-US" i="1" kern="0" dirty="0">
                <a:sym typeface="Wingdings" panose="05000000000000000000" pitchFamily="2" charset="2"/>
              </a:rPr>
              <a:t>typology of moderation</a:t>
            </a:r>
            <a:r>
              <a:rPr lang="en-US" kern="0" dirty="0">
                <a:sym typeface="Wingdings" panose="05000000000000000000" pitchFamily="2" charset="2"/>
              </a:rPr>
              <a:t>, and proposes a genre of analyses, </a:t>
            </a:r>
            <a:r>
              <a:rPr lang="en-US" i="1" kern="0" dirty="0">
                <a:solidFill>
                  <a:srgbClr val="002060"/>
                </a:solidFill>
                <a:sym typeface="Wingdings" panose="05000000000000000000" pitchFamily="2" charset="2"/>
              </a:rPr>
              <a:t>plenty and parity</a:t>
            </a:r>
            <a:r>
              <a:rPr lang="en-US" kern="0" dirty="0">
                <a:sym typeface="Wingdings" panose="05000000000000000000" pitchFamily="2" charset="2"/>
              </a:rPr>
              <a:t> analysis, which is based on univariate analysis, moderation analysis, and causal dissection analysis.</a:t>
            </a:r>
          </a:p>
          <a:p>
            <a:pPr marL="0" indent="0">
              <a:buNone/>
            </a:pPr>
            <a:endParaRPr lang="en-US" kern="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i="1" kern="0" dirty="0">
                <a:solidFill>
                  <a:srgbClr val="002060"/>
                </a:solidFill>
                <a:sym typeface="Wingdings" panose="05000000000000000000" pitchFamily="2" charset="2"/>
              </a:rPr>
              <a:t>Key words:</a:t>
            </a:r>
            <a:r>
              <a:rPr lang="en-US" kern="0" dirty="0">
                <a:sym typeface="Wingdings" panose="05000000000000000000" pitchFamily="2" charset="2"/>
              </a:rPr>
              <a:t> regression, mediation, moderation, curvilinearity, confounding, causal dissection, plenty and parity analysis, main effect, on-group effect, in-group effect, typology of moderation.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50197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F40D-9B18-4ED9-971B-A1E00924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B4C9BA-F3D6-4125-9A1D-78656D2A88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861157"/>
              </p:ext>
            </p:extLst>
          </p:nvPr>
        </p:nvGraphicFramePr>
        <p:xfrm>
          <a:off x="1244906" y="1940120"/>
          <a:ext cx="7557571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8481">
                  <a:extLst>
                    <a:ext uri="{9D8B030D-6E8A-4147-A177-3AD203B41FA5}">
                      <a16:colId xmlns:a16="http://schemas.microsoft.com/office/drawing/2014/main" val="741393019"/>
                    </a:ext>
                  </a:extLst>
                </a:gridCol>
                <a:gridCol w="1344823">
                  <a:extLst>
                    <a:ext uri="{9D8B030D-6E8A-4147-A177-3AD203B41FA5}">
                      <a16:colId xmlns:a16="http://schemas.microsoft.com/office/drawing/2014/main" val="88386497"/>
                    </a:ext>
                  </a:extLst>
                </a:gridCol>
                <a:gridCol w="884267">
                  <a:extLst>
                    <a:ext uri="{9D8B030D-6E8A-4147-A177-3AD203B41FA5}">
                      <a16:colId xmlns:a16="http://schemas.microsoft.com/office/drawing/2014/main" val="3677409389"/>
                    </a:ext>
                  </a:extLst>
                </a:gridCol>
              </a:tblGrid>
              <a:tr h="838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en-US" altLang="zh-CN" sz="3200" i="1" kern="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r>
                        <a:rPr lang="en-US" sz="3200" i="1" kern="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cX</a:t>
                      </a:r>
                      <a:endParaRPr lang="en-US" sz="3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</a:rPr>
                        <a:t>Eq.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315726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4111ED5-B7A5-4C40-ABDF-093D539731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193573"/>
              </p:ext>
            </p:extLst>
          </p:nvPr>
        </p:nvGraphicFramePr>
        <p:xfrm>
          <a:off x="457200" y="2590532"/>
          <a:ext cx="8345276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6186">
                  <a:extLst>
                    <a:ext uri="{9D8B030D-6E8A-4147-A177-3AD203B41FA5}">
                      <a16:colId xmlns:a16="http://schemas.microsoft.com/office/drawing/2014/main" val="741393019"/>
                    </a:ext>
                  </a:extLst>
                </a:gridCol>
                <a:gridCol w="1344823">
                  <a:extLst>
                    <a:ext uri="{9D8B030D-6E8A-4147-A177-3AD203B41FA5}">
                      <a16:colId xmlns:a16="http://schemas.microsoft.com/office/drawing/2014/main" val="88386497"/>
                    </a:ext>
                  </a:extLst>
                </a:gridCol>
                <a:gridCol w="884267">
                  <a:extLst>
                    <a:ext uri="{9D8B030D-6E8A-4147-A177-3AD203B41FA5}">
                      <a16:colId xmlns:a16="http://schemas.microsoft.com/office/drawing/2014/main" val="3677409389"/>
                    </a:ext>
                  </a:extLst>
                </a:gridCol>
              </a:tblGrid>
              <a:tr h="838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en-US" altLang="zh-CN" sz="3200" i="1" kern="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r>
                        <a:rPr lang="en-US" altLang="zh-CN" sz="3200" i="1" kern="0" baseline="-250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3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</a:rPr>
                        <a:t>Eq.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315726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467355B8-C82B-4D13-9CDB-5306D432FF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826828"/>
              </p:ext>
            </p:extLst>
          </p:nvPr>
        </p:nvGraphicFramePr>
        <p:xfrm>
          <a:off x="457201" y="3866653"/>
          <a:ext cx="8345276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6186">
                  <a:extLst>
                    <a:ext uri="{9D8B030D-6E8A-4147-A177-3AD203B41FA5}">
                      <a16:colId xmlns:a16="http://schemas.microsoft.com/office/drawing/2014/main" val="741393019"/>
                    </a:ext>
                  </a:extLst>
                </a:gridCol>
                <a:gridCol w="1344823">
                  <a:extLst>
                    <a:ext uri="{9D8B030D-6E8A-4147-A177-3AD203B41FA5}">
                      <a16:colId xmlns:a16="http://schemas.microsoft.com/office/drawing/2014/main" val="88386497"/>
                    </a:ext>
                  </a:extLst>
                </a:gridCol>
                <a:gridCol w="884267">
                  <a:extLst>
                    <a:ext uri="{9D8B030D-6E8A-4147-A177-3AD203B41FA5}">
                      <a16:colId xmlns:a16="http://schemas.microsoft.com/office/drawing/2014/main" val="3677409389"/>
                    </a:ext>
                  </a:extLst>
                </a:gridCol>
              </a:tblGrid>
              <a:tr h="838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en-US" altLang="zh-CN" sz="3200" i="1" kern="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r>
                        <a:rPr lang="en-US" altLang="zh-CN" sz="3200" i="1" kern="0" baseline="-250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en-US" sz="3200" i="1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kern="0" dirty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3200" i="1" kern="0" baseline="-25000" dirty="0" err="1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n-US" sz="3200" i="1" kern="0" dirty="0" err="1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3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</a:rPr>
                        <a:t>Eq.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315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86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D5B4-300C-4868-8D3C-6B81E7DDD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04"/>
            <a:ext cx="8229600" cy="460468"/>
          </a:xfrm>
        </p:spPr>
        <p:txBody>
          <a:bodyPr>
            <a:noAutofit/>
          </a:bodyPr>
          <a:lstStyle/>
          <a:p>
            <a:r>
              <a:rPr lang="en-US" sz="3200" dirty="0"/>
              <a:t>confounding, mediation and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5065F-A07F-4346-81B4-4B24A8AB2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49995"/>
            <a:ext cx="8229600" cy="6070294"/>
          </a:xfrm>
        </p:spPr>
        <p:txBody>
          <a:bodyPr>
            <a:normAutofit fontScale="92500" lnSpcReduction="20000"/>
          </a:bodyPr>
          <a:lstStyle/>
          <a:p>
            <a:r>
              <a:rPr lang="en-US" i="1" kern="0" dirty="0"/>
              <a:t>simple linear effect </a:t>
            </a:r>
          </a:p>
          <a:p>
            <a:pPr marL="457200" lvl="1" indent="0">
              <a:buNone/>
            </a:pPr>
            <a:r>
              <a:rPr lang="en-US" i="1" kern="0" dirty="0"/>
              <a:t>Y</a:t>
            </a:r>
            <a:r>
              <a:rPr lang="en-US" kern="0" dirty="0"/>
              <a:t> = </a:t>
            </a:r>
            <a:r>
              <a:rPr lang="en-US" altLang="zh-CN" i="1" kern="0" dirty="0"/>
              <a:t>g</a:t>
            </a:r>
            <a:r>
              <a:rPr lang="en-US" i="1" kern="0" baseline="-25000" dirty="0"/>
              <a:t>1</a:t>
            </a:r>
            <a:r>
              <a:rPr lang="en-US" i="1" kern="0" dirty="0"/>
              <a:t> </a:t>
            </a:r>
            <a:r>
              <a:rPr lang="en-US" kern="0" dirty="0"/>
              <a:t>+ </a:t>
            </a:r>
            <a:r>
              <a:rPr lang="en-US" i="1" kern="0" dirty="0" err="1"/>
              <a:t>cX</a:t>
            </a:r>
            <a:r>
              <a:rPr lang="en-US" i="1" kern="0" dirty="0"/>
              <a:t>											</a:t>
            </a:r>
            <a:r>
              <a:rPr lang="en-US" kern="0" dirty="0"/>
              <a:t>(Eq. 1)</a:t>
            </a:r>
          </a:p>
          <a:p>
            <a:r>
              <a:rPr lang="en-US" i="1" kern="0" dirty="0"/>
              <a:t>confounding analysis</a:t>
            </a:r>
          </a:p>
          <a:p>
            <a:pPr marL="457200" lvl="1" indent="0">
              <a:buNone/>
            </a:pPr>
            <a:r>
              <a:rPr lang="en-US" i="1" kern="0" dirty="0"/>
              <a:t>Y</a:t>
            </a:r>
            <a:r>
              <a:rPr lang="en-US" kern="0" dirty="0"/>
              <a:t> = </a:t>
            </a:r>
            <a:r>
              <a:rPr lang="en-US" altLang="zh-CN" i="1" kern="0" dirty="0"/>
              <a:t>g</a:t>
            </a:r>
            <a:r>
              <a:rPr lang="en-US" altLang="zh-CN" i="1" kern="0" baseline="-25000" dirty="0"/>
              <a:t>2 </a:t>
            </a:r>
            <a:r>
              <a:rPr lang="en-US" kern="0" dirty="0"/>
              <a:t>+ </a:t>
            </a:r>
            <a:r>
              <a:rPr lang="en-US" i="1" kern="0" dirty="0" err="1"/>
              <a:t>s</a:t>
            </a:r>
            <a:r>
              <a:rPr lang="en-US" i="1" kern="0" baseline="-25000" dirty="0" err="1"/>
              <a:t>p</a:t>
            </a:r>
            <a:r>
              <a:rPr lang="en-US" i="1" kern="0" dirty="0" err="1"/>
              <a:t>C</a:t>
            </a:r>
            <a:r>
              <a:rPr lang="en-US" i="1" kern="0" baseline="-25000" dirty="0" err="1"/>
              <a:t>f</a:t>
            </a:r>
            <a:r>
              <a:rPr lang="en-US" i="1" kern="0" dirty="0"/>
              <a:t> </a:t>
            </a:r>
            <a:r>
              <a:rPr lang="en-US" kern="0" dirty="0"/>
              <a:t>+ </a:t>
            </a:r>
            <a:r>
              <a:rPr lang="en-US" i="1" kern="0" dirty="0" err="1"/>
              <a:t>c</a:t>
            </a:r>
            <a:r>
              <a:rPr lang="en-US" i="1" kern="0" baseline="-25000" dirty="0" err="1"/>
              <a:t>t</a:t>
            </a:r>
            <a:r>
              <a:rPr lang="en-US" i="1" kern="0" dirty="0" err="1"/>
              <a:t>X</a:t>
            </a:r>
            <a:r>
              <a:rPr lang="en-US" i="1" kern="0" dirty="0"/>
              <a:t>										</a:t>
            </a:r>
            <a:r>
              <a:rPr lang="en-US" kern="0" dirty="0"/>
              <a:t>(Eq. 2)</a:t>
            </a:r>
            <a:endParaRPr lang="en-US" kern="1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i="1" kern="0" dirty="0"/>
              <a:t>mediation analysis (assuming </a:t>
            </a:r>
            <a:r>
              <a:rPr lang="en-US" i="1" kern="0" dirty="0" err="1"/>
              <a:t>s</a:t>
            </a:r>
            <a:r>
              <a:rPr lang="en-US" i="1" kern="0" baseline="-25000" dirty="0" err="1"/>
              <a:t>p</a:t>
            </a:r>
            <a:r>
              <a:rPr lang="en-US" i="1" kern="0" dirty="0"/>
              <a:t>=0)</a:t>
            </a:r>
          </a:p>
          <a:p>
            <a:pPr marL="457200" lvl="1" indent="0">
              <a:buNone/>
            </a:pPr>
            <a:r>
              <a:rPr lang="en-US" i="1" dirty="0"/>
              <a:t>Y = g</a:t>
            </a:r>
            <a:r>
              <a:rPr lang="en-US" i="1" baseline="-25000" dirty="0"/>
              <a:t>5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dX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bM</a:t>
            </a:r>
            <a:r>
              <a:rPr lang="en-US" i="1" baseline="-25000" dirty="0" err="1"/>
              <a:t>e</a:t>
            </a:r>
            <a:r>
              <a:rPr lang="en-US" i="1" baseline="-25000" dirty="0"/>
              <a:t>										</a:t>
            </a:r>
            <a:r>
              <a:rPr lang="en-US" kern="0" dirty="0"/>
              <a:t>(Eq. 5)</a:t>
            </a:r>
          </a:p>
          <a:p>
            <a:pPr marL="457200" lvl="1" indent="0">
              <a:buNone/>
            </a:pPr>
            <a:r>
              <a:rPr lang="en-US" i="1" dirty="0"/>
              <a:t>M</a:t>
            </a:r>
            <a:r>
              <a:rPr lang="en-US" i="1" baseline="-25000" dirty="0"/>
              <a:t>e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4 </a:t>
            </a:r>
            <a:r>
              <a:rPr lang="en-US" dirty="0"/>
              <a:t>+ </a:t>
            </a:r>
            <a:r>
              <a:rPr lang="en-US" i="1" dirty="0" err="1"/>
              <a:t>aX</a:t>
            </a:r>
            <a:r>
              <a:rPr lang="en-US" i="1" dirty="0"/>
              <a:t>    										</a:t>
            </a:r>
            <a:r>
              <a:rPr lang="en-US" kern="0" dirty="0"/>
              <a:t>(Eq. 4)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Y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3 </a:t>
            </a:r>
            <a:r>
              <a:rPr lang="en-US" dirty="0"/>
              <a:t>+ </a:t>
            </a:r>
            <a:r>
              <a:rPr lang="en-US" i="1" kern="0" dirty="0" err="1"/>
              <a:t>c</a:t>
            </a:r>
            <a:r>
              <a:rPr lang="en-US" i="1" kern="0" baseline="-25000" dirty="0" err="1"/>
              <a:t>t</a:t>
            </a:r>
            <a:r>
              <a:rPr lang="en-US" i="1" dirty="0" err="1"/>
              <a:t>X</a:t>
            </a:r>
            <a:r>
              <a:rPr lang="en-US" i="1" dirty="0"/>
              <a:t>    									       	</a:t>
            </a:r>
            <a:r>
              <a:rPr lang="en-US" kern="0" dirty="0"/>
              <a:t>(Eq. 3)</a:t>
            </a:r>
            <a:endParaRPr lang="en-US" i="1" dirty="0"/>
          </a:p>
          <a:p>
            <a:r>
              <a:rPr lang="en-US" i="1" kern="0" dirty="0"/>
              <a:t>moderation analysis (assuming </a:t>
            </a:r>
            <a:r>
              <a:rPr lang="en-US" i="1" kern="0" dirty="0" err="1"/>
              <a:t>s</a:t>
            </a:r>
            <a:r>
              <a:rPr lang="en-US" i="1" kern="0" baseline="-25000" dirty="0" err="1"/>
              <a:t>p</a:t>
            </a:r>
            <a:r>
              <a:rPr lang="en-US" i="1" kern="0" dirty="0"/>
              <a:t>=0)</a:t>
            </a:r>
          </a:p>
          <a:p>
            <a:pPr marL="457200" lvl="1" indent="0">
              <a:buNone/>
            </a:pPr>
            <a:r>
              <a:rPr lang="en-US" i="1" dirty="0"/>
              <a:t>Y = g</a:t>
            </a:r>
            <a:r>
              <a:rPr lang="en-US" i="1" baseline="-25000" dirty="0"/>
              <a:t>6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b</a:t>
            </a:r>
            <a:r>
              <a:rPr lang="en-US" i="1" baseline="-25000" dirty="0" err="1"/>
              <a:t>a</a:t>
            </a:r>
            <a:r>
              <a:rPr lang="en-US" i="1" dirty="0" err="1"/>
              <a:t>X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b</a:t>
            </a:r>
            <a:r>
              <a:rPr lang="en-US" i="1" baseline="-25000" dirty="0" err="1"/>
              <a:t>m</a:t>
            </a:r>
            <a:r>
              <a:rPr lang="en-US" i="1" dirty="0" err="1"/>
              <a:t>M</a:t>
            </a:r>
            <a:r>
              <a:rPr lang="en-US" i="1" baseline="-25000" dirty="0" err="1"/>
              <a:t>o</a:t>
            </a:r>
            <a:r>
              <a:rPr lang="en-US" dirty="0"/>
              <a:t> + </a:t>
            </a:r>
            <a:r>
              <a:rPr lang="en-US" i="1" dirty="0" err="1"/>
              <a:t>i</a:t>
            </a:r>
            <a:r>
              <a:rPr lang="en-US" i="1" dirty="0"/>
              <a:t>(X</a:t>
            </a:r>
            <a:r>
              <a:rPr lang="en-US" dirty="0"/>
              <a:t>*</a:t>
            </a:r>
            <a:r>
              <a:rPr lang="en-US" i="1" dirty="0"/>
              <a:t>M</a:t>
            </a:r>
            <a:r>
              <a:rPr lang="en-US" i="1" baseline="-25000" dirty="0"/>
              <a:t>o</a:t>
            </a:r>
            <a:r>
              <a:rPr lang="en-US" i="1" dirty="0"/>
              <a:t>)   					</a:t>
            </a:r>
            <a:r>
              <a:rPr lang="en-US" kern="0" dirty="0"/>
              <a:t>(Eq. 6)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Y = g</a:t>
            </a:r>
            <a:r>
              <a:rPr lang="en-US" i="1" baseline="-25000" dirty="0"/>
              <a:t>7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>
                <a:solidFill>
                  <a:srgbClr val="FF0000"/>
                </a:solidFill>
              </a:rPr>
              <a:t>m</a:t>
            </a:r>
            <a:r>
              <a:rPr lang="en-US" i="1" baseline="-25000" dirty="0" err="1">
                <a:solidFill>
                  <a:srgbClr val="FF0000"/>
                </a:solidFill>
              </a:rPr>
              <a:t>x</a:t>
            </a:r>
            <a:r>
              <a:rPr lang="en-US" i="1" dirty="0" err="1"/>
              <a:t>X</a:t>
            </a:r>
            <a:r>
              <a:rPr lang="en-US" dirty="0"/>
              <a:t> + </a:t>
            </a:r>
            <a:r>
              <a:rPr lang="en-US" i="1" dirty="0" err="1"/>
              <a:t>m</a:t>
            </a:r>
            <a:r>
              <a:rPr lang="en-US" i="1" baseline="-25000" dirty="0" err="1"/>
              <a:t>o</a:t>
            </a:r>
            <a:r>
              <a:rPr lang="en-US" i="1" dirty="0" err="1"/>
              <a:t>M</a:t>
            </a:r>
            <a:r>
              <a:rPr lang="en-US" i="1" baseline="-25000" dirty="0" err="1"/>
              <a:t>o</a:t>
            </a:r>
            <a:r>
              <a:rPr lang="en-US" i="1" baseline="-25000" dirty="0"/>
              <a:t>									</a:t>
            </a:r>
            <a:r>
              <a:rPr lang="en-US" kern="0" dirty="0"/>
              <a:t>(Eq. 7)</a:t>
            </a:r>
          </a:p>
          <a:p>
            <a:pPr marL="457200" lvl="1" indent="0">
              <a:buNone/>
            </a:pPr>
            <a:r>
              <a:rPr lang="en-US" i="1" dirty="0"/>
              <a:t>M</a:t>
            </a:r>
            <a:r>
              <a:rPr lang="en-US" altLang="zh-CN" i="1" baseline="-25000" dirty="0"/>
              <a:t>o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8</a:t>
            </a:r>
            <a:r>
              <a:rPr lang="en-US" dirty="0"/>
              <a:t>+ </a:t>
            </a:r>
            <a:r>
              <a:rPr lang="en-US" i="1" dirty="0" err="1"/>
              <a:t>a</a:t>
            </a:r>
            <a:r>
              <a:rPr lang="en-US" i="1" baseline="-25000" dirty="0" err="1"/>
              <a:t>x</a:t>
            </a:r>
            <a:r>
              <a:rPr lang="en-US" i="1" dirty="0" err="1"/>
              <a:t>X</a:t>
            </a:r>
            <a:r>
              <a:rPr lang="en-US" i="1" dirty="0"/>
              <a:t>    										</a:t>
            </a:r>
            <a:r>
              <a:rPr lang="en-US" kern="0" dirty="0"/>
              <a:t>(Eq. 8)</a:t>
            </a:r>
            <a:endParaRPr lang="en-US" i="1" dirty="0"/>
          </a:p>
          <a:p>
            <a:pPr marL="457200" lvl="1" indent="0">
              <a:buNone/>
            </a:pPr>
            <a:r>
              <a:rPr lang="en-US" i="1" kern="0" dirty="0"/>
              <a:t>X = </a:t>
            </a:r>
            <a:r>
              <a:rPr lang="en-US" i="1" dirty="0"/>
              <a:t>g</a:t>
            </a:r>
            <a:r>
              <a:rPr lang="en-US" i="1" baseline="-25000" dirty="0"/>
              <a:t>9</a:t>
            </a:r>
            <a:r>
              <a:rPr lang="en-US" dirty="0"/>
              <a:t>+ </a:t>
            </a:r>
            <a:r>
              <a:rPr lang="en-US" i="1" dirty="0" err="1"/>
              <a:t>a</a:t>
            </a:r>
            <a:r>
              <a:rPr lang="en-US" i="1" baseline="-25000" dirty="0" err="1"/>
              <a:t>o</a:t>
            </a:r>
            <a:r>
              <a:rPr lang="en-US" i="1" dirty="0" err="1"/>
              <a:t>M</a:t>
            </a:r>
            <a:r>
              <a:rPr lang="en-US" i="1" baseline="-25000" dirty="0" err="1"/>
              <a:t>o</a:t>
            </a:r>
            <a:r>
              <a:rPr lang="en-US" kern="0" dirty="0"/>
              <a:t>											(Eq. </a:t>
            </a:r>
            <a:r>
              <a:rPr lang="en-US" kern="0"/>
              <a:t>9)</a:t>
            </a:r>
            <a:endParaRPr lang="en-US" i="1" kern="0" dirty="0"/>
          </a:p>
          <a:p>
            <a:pPr marL="457200" lvl="1" indent="0">
              <a:buNone/>
            </a:pPr>
            <a:r>
              <a:rPr lang="en-US" i="1" dirty="0"/>
              <a:t>Y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3 </a:t>
            </a:r>
            <a:r>
              <a:rPr lang="en-US" dirty="0"/>
              <a:t>+ </a:t>
            </a:r>
            <a:r>
              <a:rPr lang="en-US" i="1" kern="0" dirty="0" err="1"/>
              <a:t>c</a:t>
            </a:r>
            <a:r>
              <a:rPr lang="en-US" i="1" kern="0" baseline="-25000" dirty="0" err="1"/>
              <a:t>t</a:t>
            </a:r>
            <a:r>
              <a:rPr lang="en-US" i="1" dirty="0" err="1"/>
              <a:t>X</a:t>
            </a:r>
            <a:r>
              <a:rPr lang="en-US" i="1" dirty="0"/>
              <a:t>    									       	</a:t>
            </a:r>
            <a:r>
              <a:rPr lang="en-US" kern="0" dirty="0"/>
              <a:t>(Eq. 3)</a:t>
            </a:r>
            <a:endParaRPr lang="en-US" i="1" dirty="0"/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4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7399168-1F4F-4AA1-9670-4212BC50E0EE}"/>
              </a:ext>
            </a:extLst>
          </p:cNvPr>
          <p:cNvGrpSpPr/>
          <p:nvPr/>
        </p:nvGrpSpPr>
        <p:grpSpPr>
          <a:xfrm>
            <a:off x="1575412" y="1055688"/>
            <a:ext cx="5377840" cy="5609517"/>
            <a:chOff x="128746" y="-451628"/>
            <a:chExt cx="4764053" cy="474835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49B963F-E9F7-4FE2-8D00-6D47B4D679BA}"/>
                </a:ext>
              </a:extLst>
            </p:cNvPr>
            <p:cNvGrpSpPr/>
            <p:nvPr/>
          </p:nvGrpSpPr>
          <p:grpSpPr>
            <a:xfrm>
              <a:off x="431865" y="-451628"/>
              <a:ext cx="4460934" cy="4748353"/>
              <a:chOff x="-213622" y="-175111"/>
              <a:chExt cx="4462657" cy="47485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929D1BA-EC5F-47BE-960E-BFED70629F34}"/>
                  </a:ext>
                </a:extLst>
              </p:cNvPr>
              <p:cNvGrpSpPr/>
              <p:nvPr/>
            </p:nvGrpSpPr>
            <p:grpSpPr>
              <a:xfrm>
                <a:off x="-213622" y="-175111"/>
                <a:ext cx="4462657" cy="4748513"/>
                <a:chOff x="565961" y="45879"/>
                <a:chExt cx="4463288" cy="4749833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AD123BE-7B15-49B7-8BAB-A4F8CF8537C8}"/>
                    </a:ext>
                  </a:extLst>
                </p:cNvPr>
                <p:cNvGrpSpPr/>
                <p:nvPr/>
              </p:nvGrpSpPr>
              <p:grpSpPr>
                <a:xfrm>
                  <a:off x="1273406" y="45879"/>
                  <a:ext cx="3755843" cy="4749833"/>
                  <a:chOff x="1273406" y="45879"/>
                  <a:chExt cx="3755843" cy="4749833"/>
                </a:xfrm>
              </p:grpSpPr>
              <p:sp>
                <p:nvSpPr>
                  <p:cNvPr id="12" name="Text Box 2">
                    <a:extLst>
                      <a:ext uri="{FF2B5EF4-FFF2-40B4-BE49-F238E27FC236}">
                        <a16:creationId xmlns:a16="http://schemas.microsoft.com/office/drawing/2014/main" id="{C73465F1-E89B-4E0E-A1F6-530A92448F2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95616" y="4038133"/>
                    <a:ext cx="1434542" cy="757579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400" b="1" u="sng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All Start Here: 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b="1" i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sz="1000" b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a:t></a:t>
                    </a:r>
                    <a:r>
                      <a:rPr lang="en-US" sz="1000" b="1" i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sz="1000" b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 Effect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Total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c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) of 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X 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on 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 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from simple regression.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3" name="Straight Arrow Connector 12">
                    <a:extLst>
                      <a:ext uri="{FF2B5EF4-FFF2-40B4-BE49-F238E27FC236}">
                        <a16:creationId xmlns:a16="http://schemas.microsoft.com/office/drawing/2014/main" id="{21A86D90-9BD9-473D-806C-2C9C6E2FE9A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976265" y="1159568"/>
                    <a:ext cx="0" cy="288004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  <a:tailEnd type="stealth"/>
                  </a:ln>
                  <a:effectLst/>
                </p:spPr>
              </p:cxnSp>
              <p:sp>
                <p:nvSpPr>
                  <p:cNvPr id="14" name="Text Box 2">
                    <a:extLst>
                      <a:ext uri="{FF2B5EF4-FFF2-40B4-BE49-F238E27FC236}">
                        <a16:creationId xmlns:a16="http://schemas.microsoft.com/office/drawing/2014/main" id="{48616D4E-45A2-4B6B-AFFA-ABA91DB8983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75596" y="2928686"/>
                    <a:ext cx="1948363" cy="71131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b="1" u="sng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Confounding Analysis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Effect partitioned: total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c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180340" marR="0" indent="-18034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Resulted components: substantial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c</a:t>
                    </a:r>
                    <a:r>
                      <a:rPr lang="en-US" sz="1000" i="1" kern="100" baseline="-250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 &amp; superficial effect.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 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 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 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3F7E900D-0874-4518-83BD-4A9A5D7EA80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674522" y="2582616"/>
                    <a:ext cx="305820" cy="494305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  <a:tailEnd type="stealth"/>
                  </a:ln>
                  <a:effectLst/>
                </p:spPr>
              </p:cxn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94712187-36CE-4785-836D-26C80AF308F1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1273406" y="2582616"/>
                    <a:ext cx="359286" cy="493946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  <a:tailEnd type="stealth"/>
                  </a:ln>
                  <a:effectLst/>
                </p:spPr>
              </p:cxnSp>
              <p:sp>
                <p:nvSpPr>
                  <p:cNvPr id="17" name="Text Box 2">
                    <a:extLst>
                      <a:ext uri="{FF2B5EF4-FFF2-40B4-BE49-F238E27FC236}">
                        <a16:creationId xmlns:a16="http://schemas.microsoft.com/office/drawing/2014/main" id="{E1ABB096-B17A-4754-89CF-BFC5EE93F17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43486" y="1494889"/>
                    <a:ext cx="2185763" cy="1049751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b="1" u="sng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Mediation Analysis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190500" marR="0" indent="-19050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Effect partitioned: substantial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c</a:t>
                    </a:r>
                    <a:r>
                      <a:rPr lang="en-US" sz="1000" i="1" kern="100" baseline="-250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 or total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c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270510" marR="0" indent="-27051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Resulted components: direct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d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 &amp; two legs of mediated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a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 &amp; 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b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Text Box 2">
                    <a:extLst>
                      <a:ext uri="{FF2B5EF4-FFF2-40B4-BE49-F238E27FC236}">
                        <a16:creationId xmlns:a16="http://schemas.microsoft.com/office/drawing/2014/main" id="{768324C7-7EB5-4001-A064-F168A528894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43112" y="45879"/>
                    <a:ext cx="2186136" cy="105268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b="1" u="sng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Moderation Analysis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190500" marR="0" indent="-19050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Effect partitioned: main effect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m</a:t>
                    </a:r>
                    <a:r>
                      <a:rPr lang="en-US" sz="1000" i="1" kern="100" baseline="-250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), which is also direct effect 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d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 and/or 2</a:t>
                    </a:r>
                    <a:r>
                      <a:rPr lang="en-US" sz="1000" kern="100" baseline="300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nd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-leg mediated effect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1000" i="1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b</a:t>
                    </a: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).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  <a:p>
                    <a:pPr marL="270510" marR="0" indent="-27051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a:t>Resulted components: different effects for different groups.</a:t>
                    </a:r>
                    <a:endParaRPr lang="en-US" sz="1200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9" name="Straight Arrow Connector 18">
                    <a:extLst>
                      <a:ext uri="{FF2B5EF4-FFF2-40B4-BE49-F238E27FC236}">
                        <a16:creationId xmlns:a16="http://schemas.microsoft.com/office/drawing/2014/main" id="{62A983BE-E9C3-437F-9DE9-1A0C3EB49D57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21160" y="3657152"/>
                    <a:ext cx="0" cy="315506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  <a:tailEnd type="stealth"/>
                  </a:ln>
                  <a:effectLst/>
                </p:spPr>
              </p:cxnSp>
            </p:grpSp>
            <p:sp>
              <p:nvSpPr>
                <p:cNvPr id="11" name="Text Box 2">
                  <a:extLst>
                    <a:ext uri="{FF2B5EF4-FFF2-40B4-BE49-F238E27FC236}">
                      <a16:creationId xmlns:a16="http://schemas.microsoft.com/office/drawing/2014/main" id="{00AF7FFF-D0DE-427F-A2E8-3D73A5AB65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5961" y="160835"/>
                  <a:ext cx="1507132" cy="63276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0" u="sng" kern="0" dirty="0">
                      <a:solidFill>
                        <a:srgbClr val="4F81BD"/>
                      </a:solidFill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Figure </a:t>
                  </a:r>
                  <a:r>
                    <a:rPr lang="en-US" sz="1200" b="0" kern="0" dirty="0">
                      <a:solidFill>
                        <a:srgbClr val="4F81BD"/>
                      </a:solidFill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1</a:t>
                  </a:r>
                  <a:endParaRPr lang="en-US" sz="900" b="1" kern="0" dirty="0">
                    <a:solidFill>
                      <a:srgbClr val="4F81BD"/>
                    </a:solidFill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0" kern="0" dirty="0">
                      <a:solidFill>
                        <a:srgbClr val="4F81BD"/>
                      </a:solidFill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Sequence of </a:t>
                  </a:r>
                  <a:endParaRPr lang="en-US" sz="900" b="1" kern="0" dirty="0">
                    <a:solidFill>
                      <a:srgbClr val="4F81BD"/>
                    </a:solidFill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0" kern="0" dirty="0">
                      <a:solidFill>
                        <a:srgbClr val="4F81BD"/>
                      </a:solidFill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Causal Partition</a:t>
                  </a:r>
                  <a:endParaRPr lang="en-US" sz="900" b="1" kern="0" dirty="0">
                    <a:solidFill>
                      <a:srgbClr val="4F81BD"/>
                    </a:solidFill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48CD781-F0E5-42E2-9836-C99D33E56E05}"/>
                  </a:ext>
                </a:extLst>
              </p:cNvPr>
              <p:cNvCxnSpPr/>
              <p:nvPr/>
            </p:nvCxnSpPr>
            <p:spPr>
              <a:xfrm flipH="1" flipV="1">
                <a:off x="-213622" y="2360427"/>
                <a:ext cx="1290355" cy="167918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stealth"/>
              </a:ln>
              <a:effectLst/>
            </p:spPr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0995B410-3C5B-462A-B8F1-F1E341BB1F80}"/>
                  </a:ext>
                </a:extLst>
              </p:cNvPr>
              <p:cNvCxnSpPr/>
              <p:nvPr/>
            </p:nvCxnSpPr>
            <p:spPr>
              <a:xfrm flipV="1">
                <a:off x="2589879" y="2360755"/>
                <a:ext cx="1224559" cy="1679146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stealth"/>
              </a:ln>
              <a:effectLst/>
            </p:spPr>
          </p:cxnSp>
        </p:grpSp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2A696031-2D8F-4675-8C0E-F8A7CF567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746" y="997111"/>
              <a:ext cx="2212355" cy="10498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u="sng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Curvilinear Analysis</a:t>
              </a:r>
              <a:endParaRPr lang="en-US" sz="1200" kern="10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  <a:p>
              <a:pPr marL="190500" marR="0" indent="-190500">
                <a:spcBef>
                  <a:spcPts val="0"/>
                </a:spcBef>
                <a:spcAft>
                  <a:spcPts val="0"/>
                </a:spcAft>
              </a:pP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Effect partitioned: substantial effect (</a:t>
              </a:r>
              <a:r>
                <a:rPr lang="en-US" sz="1000" i="1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c</a:t>
              </a:r>
              <a:r>
                <a:rPr lang="en-US" sz="1000" i="1" kern="100" baseline="-250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t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) or total effect (</a:t>
              </a:r>
              <a:r>
                <a:rPr lang="en-US" sz="1000" i="1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c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).</a:t>
              </a:r>
              <a:endParaRPr lang="en-US" sz="1200" kern="10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  <a:p>
              <a:pPr marL="190500" marR="0" indent="-190500">
                <a:spcBef>
                  <a:spcPts val="0"/>
                </a:spcBef>
                <a:spcAft>
                  <a:spcPts val="0"/>
                </a:spcAft>
              </a:pP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R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esulted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 components: different effects at different segments of independent 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range</a:t>
              </a: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.</a:t>
              </a:r>
              <a:endParaRPr lang="en-US" sz="1200" kern="10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 kern="10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 </a:t>
              </a:r>
              <a:endParaRPr lang="en-US" sz="1200" kern="10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 Box 2">
            <a:extLst>
              <a:ext uri="{FF2B5EF4-FFF2-40B4-BE49-F238E27FC236}">
                <a16:creationId xmlns:a16="http://schemas.microsoft.com/office/drawing/2014/main" id="{7AD765BC-6B9B-4620-881C-0793202179B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129873"/>
            <a:ext cx="8229600" cy="5121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b="0" kern="0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Sequence of Causal Partition</a:t>
            </a:r>
            <a:endParaRPr lang="en-US" sz="3600" b="1" kern="0" dirty="0">
              <a:solidFill>
                <a:srgbClr val="4F81BD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22" name="Picture 6" descr="https://upload.wikimedia.org/wikipedia/en/thumb/0/0f/Hkbu_logo2.svg/1280px-Hkbu_logo2.svg.png">
            <a:extLst>
              <a:ext uri="{FF2B5EF4-FFF2-40B4-BE49-F238E27FC236}">
                <a16:creationId xmlns:a16="http://schemas.microsoft.com/office/drawing/2014/main" id="{7E577492-739E-45F2-B97E-56218908C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8" y="6403005"/>
            <a:ext cx="1705203" cy="4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mage result for 上海交通大学 logo png">
            <a:extLst>
              <a:ext uri="{FF2B5EF4-FFF2-40B4-BE49-F238E27FC236}">
                <a16:creationId xmlns:a16="http://schemas.microsoft.com/office/drawing/2014/main" id="{FEDEE890-11AD-4DF1-BD6B-1499B706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850" y="5868470"/>
            <a:ext cx="1011331" cy="95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5BFCFEAC-1817-4029-8D0D-B6EC725F8845}"/>
              </a:ext>
            </a:extLst>
          </p:cNvPr>
          <p:cNvSpPr txBox="1">
            <a:spLocks/>
          </p:cNvSpPr>
          <p:nvPr/>
        </p:nvSpPr>
        <p:spPr bwMode="auto">
          <a:xfrm>
            <a:off x="8770945" y="0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5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82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2D0A-B29F-4CCF-998A-571D2B13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Mediation and Moderation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06D4C9-5DB1-4AEE-AEB6-85F9D97677EA}"/>
              </a:ext>
            </a:extLst>
          </p:cNvPr>
          <p:cNvGrpSpPr/>
          <p:nvPr/>
        </p:nvGrpSpPr>
        <p:grpSpPr>
          <a:xfrm>
            <a:off x="677250" y="2304833"/>
            <a:ext cx="3986810" cy="2707094"/>
            <a:chOff x="102882" y="179949"/>
            <a:chExt cx="1861593" cy="1165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413B93-67AA-434B-8F36-96D7977703BF}"/>
                </a:ext>
              </a:extLst>
            </p:cNvPr>
            <p:cNvGrpSpPr/>
            <p:nvPr/>
          </p:nvGrpSpPr>
          <p:grpSpPr>
            <a:xfrm>
              <a:off x="102882" y="179949"/>
              <a:ext cx="1861593" cy="1165956"/>
              <a:chOff x="102882" y="179949"/>
              <a:chExt cx="1861593" cy="1165956"/>
            </a:xfrm>
          </p:grpSpPr>
          <p:sp>
            <p:nvSpPr>
              <p:cNvPr id="12" name="Text Box 15">
                <a:extLst>
                  <a:ext uri="{FF2B5EF4-FFF2-40B4-BE49-F238E27FC236}">
                    <a16:creationId xmlns:a16="http://schemas.microsoft.com/office/drawing/2014/main" id="{0E72B873-C71A-4B9D-995D-19C1AA9788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927" y="179949"/>
                <a:ext cx="1208199" cy="436860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Mediator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i="1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Me</a:t>
                </a:r>
                <a:endParaRPr lang="en-US" kern="100" dirty="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265B08C-F294-4DF8-A59A-C6AAD39F4956}"/>
                  </a:ext>
                </a:extLst>
              </p:cNvPr>
              <p:cNvGrpSpPr/>
              <p:nvPr/>
            </p:nvGrpSpPr>
            <p:grpSpPr>
              <a:xfrm>
                <a:off x="102882" y="562217"/>
                <a:ext cx="1861593" cy="783688"/>
                <a:chOff x="102882" y="66917"/>
                <a:chExt cx="1861593" cy="783688"/>
              </a:xfrm>
            </p:grpSpPr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F90B1C8-3354-48F4-A0A4-F8066E6B34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9003" y="510540"/>
                  <a:ext cx="665472" cy="340065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DPV </a:t>
                  </a:r>
                  <a:r>
                    <a:rPr lang="en-US" i="1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Y</a:t>
                  </a:r>
                  <a:endPara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Text Box 20">
                  <a:extLst>
                    <a:ext uri="{FF2B5EF4-FFF2-40B4-BE49-F238E27FC236}">
                      <a16:creationId xmlns:a16="http://schemas.microsoft.com/office/drawing/2014/main" id="{DC16A0A5-7A26-4B7D-8BB7-1F647843A04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64015" y="618962"/>
                  <a:ext cx="241580" cy="23127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i="1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d</a:t>
                  </a:r>
                  <a:endParaRPr lang="en-US" sz="2400" kern="10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Text Box 18">
                  <a:extLst>
                    <a:ext uri="{FF2B5EF4-FFF2-40B4-BE49-F238E27FC236}">
                      <a16:creationId xmlns:a16="http://schemas.microsoft.com/office/drawing/2014/main" id="{96C6B552-FBAE-4663-9DCF-788F609E2D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5858" y="77630"/>
                  <a:ext cx="241580" cy="23127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i="1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a</a:t>
                  </a:r>
                  <a:endParaRPr lang="en-US" sz="2400" kern="10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Text Box 16">
                  <a:extLst>
                    <a:ext uri="{FF2B5EF4-FFF2-40B4-BE49-F238E27FC236}">
                      <a16:creationId xmlns:a16="http://schemas.microsoft.com/office/drawing/2014/main" id="{20B9AC1E-0BBB-43E6-9103-388E050169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882" y="510540"/>
                  <a:ext cx="638997" cy="307087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kern="100" dirty="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Times New Roman" panose="02020603050405020304" pitchFamily="18" charset="0"/>
                    </a:rPr>
                    <a:t>IDV </a:t>
                  </a:r>
                  <a:r>
                    <a:rPr lang="en-US" i="1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X</a:t>
                  </a:r>
                  <a:endPara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Text Box 19">
                  <a:extLst>
                    <a:ext uri="{FF2B5EF4-FFF2-40B4-BE49-F238E27FC236}">
                      <a16:creationId xmlns:a16="http://schemas.microsoft.com/office/drawing/2014/main" id="{085E895C-9CF5-4DF9-AD55-4D9D912103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44109" y="66917"/>
                  <a:ext cx="241580" cy="23127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i="1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b</a:t>
                  </a:r>
                  <a:endParaRPr lang="en-US" sz="2400" kern="10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84B093B-50C3-4F03-9007-D8CABF044D70}"/>
                </a:ext>
              </a:extLst>
            </p:cNvPr>
            <p:cNvGrpSpPr/>
            <p:nvPr/>
          </p:nvGrpSpPr>
          <p:grpSpPr>
            <a:xfrm>
              <a:off x="445951" y="411408"/>
              <a:ext cx="1139600" cy="654807"/>
              <a:chOff x="57331" y="-22932"/>
              <a:chExt cx="1139600" cy="654807"/>
            </a:xfrm>
          </p:grpSpPr>
          <p:cxnSp>
            <p:nvCxnSpPr>
              <p:cNvPr id="9" name="Line 21">
                <a:extLst>
                  <a:ext uri="{FF2B5EF4-FFF2-40B4-BE49-F238E27FC236}">
                    <a16:creationId xmlns:a16="http://schemas.microsoft.com/office/drawing/2014/main" id="{E931C23A-C2C1-410E-BF1E-AC86C48094D7}"/>
                  </a:ext>
                </a:extLst>
              </p:cNvPr>
              <p:cNvCxnSpPr/>
              <p:nvPr/>
            </p:nvCxnSpPr>
            <p:spPr bwMode="auto">
              <a:xfrm>
                <a:off x="792620" y="-22932"/>
                <a:ext cx="404311" cy="61601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Line 22">
                <a:extLst>
                  <a:ext uri="{FF2B5EF4-FFF2-40B4-BE49-F238E27FC236}">
                    <a16:creationId xmlns:a16="http://schemas.microsoft.com/office/drawing/2014/main" id="{C45DBFEE-B51D-4E5F-A3CA-78C5B1FF337A}"/>
                  </a:ext>
                </a:extLst>
              </p:cNvPr>
              <p:cNvCxnSpPr/>
              <p:nvPr/>
            </p:nvCxnSpPr>
            <p:spPr bwMode="auto">
              <a:xfrm>
                <a:off x="213360" y="631875"/>
                <a:ext cx="860721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dash"/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Line 23">
                <a:extLst>
                  <a:ext uri="{FF2B5EF4-FFF2-40B4-BE49-F238E27FC236}">
                    <a16:creationId xmlns:a16="http://schemas.microsoft.com/office/drawing/2014/main" id="{CA397328-4303-4982-925B-A5AF96561280}"/>
                  </a:ext>
                </a:extLst>
              </p:cNvPr>
              <p:cNvCxnSpPr/>
              <p:nvPr/>
            </p:nvCxnSpPr>
            <p:spPr bwMode="auto">
              <a:xfrm flipV="1">
                <a:off x="57331" y="-20069"/>
                <a:ext cx="445598" cy="5915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E13779-596A-4CBA-879C-32696EE692C1}"/>
              </a:ext>
            </a:extLst>
          </p:cNvPr>
          <p:cNvGrpSpPr/>
          <p:nvPr/>
        </p:nvGrpSpPr>
        <p:grpSpPr>
          <a:xfrm>
            <a:off x="4804760" y="2287242"/>
            <a:ext cx="3424062" cy="2822993"/>
            <a:chOff x="-20960" y="188878"/>
            <a:chExt cx="2070442" cy="118559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96A6650-50BB-4ADB-8A6C-2304FE0FD81A}"/>
                </a:ext>
              </a:extLst>
            </p:cNvPr>
            <p:cNvGrpSpPr/>
            <p:nvPr/>
          </p:nvGrpSpPr>
          <p:grpSpPr>
            <a:xfrm>
              <a:off x="-20960" y="188878"/>
              <a:ext cx="2070442" cy="1185596"/>
              <a:chOff x="-20960" y="188878"/>
              <a:chExt cx="2070442" cy="1185596"/>
            </a:xfrm>
          </p:grpSpPr>
          <p:sp>
            <p:nvSpPr>
              <p:cNvPr id="26" name="Text Box 15">
                <a:extLst>
                  <a:ext uri="{FF2B5EF4-FFF2-40B4-BE49-F238E27FC236}">
                    <a16:creationId xmlns:a16="http://schemas.microsoft.com/office/drawing/2014/main" id="{DE029474-B14E-471D-95D1-D587A31B79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7028" y="188878"/>
                <a:ext cx="950624" cy="250085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Moderator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i="1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Mo</a:t>
                </a:r>
                <a:endParaRPr lang="en-US" kern="100" dirty="0"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43297B0-499C-4629-BB52-8881D49B5577}"/>
                  </a:ext>
                </a:extLst>
              </p:cNvPr>
              <p:cNvGrpSpPr/>
              <p:nvPr/>
            </p:nvGrpSpPr>
            <p:grpSpPr>
              <a:xfrm>
                <a:off x="-20960" y="622440"/>
                <a:ext cx="2070442" cy="752034"/>
                <a:chOff x="-20960" y="127140"/>
                <a:chExt cx="2070442" cy="752034"/>
              </a:xfrm>
            </p:grpSpPr>
            <p:sp>
              <p:nvSpPr>
                <p:cNvPr id="28" name="Text Box 17">
                  <a:extLst>
                    <a:ext uri="{FF2B5EF4-FFF2-40B4-BE49-F238E27FC236}">
                      <a16:creationId xmlns:a16="http://schemas.microsoft.com/office/drawing/2014/main" id="{0B2667EF-9CBD-4EBC-A055-B5AC7FBC01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84010" y="482778"/>
                  <a:ext cx="665472" cy="340065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DPV </a:t>
                  </a:r>
                  <a:r>
                    <a:rPr lang="en-US" i="1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Y</a:t>
                  </a:r>
                  <a:endPara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 Box 20">
                  <a:extLst>
                    <a:ext uri="{FF2B5EF4-FFF2-40B4-BE49-F238E27FC236}">
                      <a16:creationId xmlns:a16="http://schemas.microsoft.com/office/drawing/2014/main" id="{902A9E0D-46DD-4F13-A15A-40A716CD96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09037" y="574239"/>
                  <a:ext cx="348874" cy="304935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i="1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m</a:t>
                  </a:r>
                  <a:r>
                    <a:rPr lang="en-US" sz="1600" i="1" kern="100" baseline="-250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x</a:t>
                  </a:r>
                  <a:endParaRPr lang="en-US" sz="1600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Text Box 16">
                  <a:extLst>
                    <a:ext uri="{FF2B5EF4-FFF2-40B4-BE49-F238E27FC236}">
                      <a16:creationId xmlns:a16="http://schemas.microsoft.com/office/drawing/2014/main" id="{22CB2EC7-C77A-4A32-8AC0-D543491EF4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20960" y="487405"/>
                  <a:ext cx="638997" cy="307087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kern="100" dirty="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Times New Roman" panose="02020603050405020304" pitchFamily="18" charset="0"/>
                    </a:rPr>
                    <a:t>IDV </a:t>
                  </a:r>
                  <a:r>
                    <a:rPr lang="en-US" i="1" kern="100" dirty="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X</a:t>
                  </a:r>
                  <a:endParaRPr lang="en-US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Text Box 19">
                  <a:extLst>
                    <a:ext uri="{FF2B5EF4-FFF2-40B4-BE49-F238E27FC236}">
                      <a16:creationId xmlns:a16="http://schemas.microsoft.com/office/drawing/2014/main" id="{8BEBA784-FA4B-4950-B1AD-BB4AF5758F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55034" y="127140"/>
                  <a:ext cx="241580" cy="23127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i="1" kern="100" dirty="0" err="1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i</a:t>
                  </a:r>
                  <a:endParaRPr lang="en-US" sz="1600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6F369F7-452D-4E25-B958-A9617D71FEF5}"/>
                </a:ext>
              </a:extLst>
            </p:cNvPr>
            <p:cNvGrpSpPr/>
            <p:nvPr/>
          </p:nvGrpSpPr>
          <p:grpSpPr>
            <a:xfrm>
              <a:off x="615993" y="471772"/>
              <a:ext cx="860721" cy="578413"/>
              <a:chOff x="227373" y="37432"/>
              <a:chExt cx="860721" cy="578413"/>
            </a:xfrm>
          </p:grpSpPr>
          <p:cxnSp>
            <p:nvCxnSpPr>
              <p:cNvPr id="24" name="Line 22">
                <a:extLst>
                  <a:ext uri="{FF2B5EF4-FFF2-40B4-BE49-F238E27FC236}">
                    <a16:creationId xmlns:a16="http://schemas.microsoft.com/office/drawing/2014/main" id="{1749AB60-181C-4509-B45D-5614661B28A8}"/>
                  </a:ext>
                </a:extLst>
              </p:cNvPr>
              <p:cNvCxnSpPr/>
              <p:nvPr/>
            </p:nvCxnSpPr>
            <p:spPr bwMode="auto">
              <a:xfrm>
                <a:off x="227373" y="615845"/>
                <a:ext cx="860721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dash"/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23">
                <a:extLst>
                  <a:ext uri="{FF2B5EF4-FFF2-40B4-BE49-F238E27FC236}">
                    <a16:creationId xmlns:a16="http://schemas.microsoft.com/office/drawing/2014/main" id="{FFCE5AF8-3BAB-4DBA-9FEE-17D686A462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0524" y="37432"/>
                <a:ext cx="0" cy="51026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32" name="Picture 2" descr="Image result for 上海交通大学 logo png">
            <a:extLst>
              <a:ext uri="{FF2B5EF4-FFF2-40B4-BE49-F238E27FC236}">
                <a16:creationId xmlns:a16="http://schemas.microsoft.com/office/drawing/2014/main" id="{DE2DFE06-521C-491F-B4EA-776EA11D0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" y="5529736"/>
            <a:ext cx="1307941" cy="123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s://upload.wikimedia.org/wikipedia/en/thumb/0/0f/Hkbu_logo2.svg/1280px-Hkbu_logo2.svg.png">
            <a:extLst>
              <a:ext uri="{FF2B5EF4-FFF2-40B4-BE49-F238E27FC236}">
                <a16:creationId xmlns:a16="http://schemas.microsoft.com/office/drawing/2014/main" id="{1376C502-24AB-491D-8B1F-F52619899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881" y="6203059"/>
            <a:ext cx="2228305" cy="5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Slide Number Placeholder 3">
            <a:extLst>
              <a:ext uri="{FF2B5EF4-FFF2-40B4-BE49-F238E27FC236}">
                <a16:creationId xmlns:a16="http://schemas.microsoft.com/office/drawing/2014/main" id="{DEF045FA-2FA1-486A-8246-5F73B91CEB07}"/>
              </a:ext>
            </a:extLst>
          </p:cNvPr>
          <p:cNvSpPr txBox="1">
            <a:spLocks/>
          </p:cNvSpPr>
          <p:nvPr/>
        </p:nvSpPr>
        <p:spPr bwMode="auto">
          <a:xfrm>
            <a:off x="8756767" y="6485820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6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1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3BA0B-1EDD-48E0-A538-FABEBFB7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 effect in Moderation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BB4935-64DA-4DE7-A294-4674A17B80AE}"/>
              </a:ext>
            </a:extLst>
          </p:cNvPr>
          <p:cNvGrpSpPr/>
          <p:nvPr/>
        </p:nvGrpSpPr>
        <p:grpSpPr>
          <a:xfrm>
            <a:off x="335034" y="1419809"/>
            <a:ext cx="4115853" cy="2176808"/>
            <a:chOff x="-99582" y="-110662"/>
            <a:chExt cx="2405631" cy="1780420"/>
          </a:xfrm>
        </p:grpSpPr>
        <p:sp>
          <p:nvSpPr>
            <p:cNvPr id="6" name="Text Box 25">
              <a:extLst>
                <a:ext uri="{FF2B5EF4-FFF2-40B4-BE49-F238E27FC236}">
                  <a16:creationId xmlns:a16="http://schemas.microsoft.com/office/drawing/2014/main" id="{BFF4256D-6BCF-4FE7-847D-549A4FE00B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9582" y="-110662"/>
              <a:ext cx="2405631" cy="306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0" i="1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M</a:t>
              </a:r>
              <a:r>
                <a:rPr lang="en-US" sz="2000" b="0" i="1" kern="0" baseline="-2500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o</a:t>
              </a:r>
              <a:r>
                <a:rPr lang="en-US" sz="2000" b="0" i="1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-</a:t>
              </a:r>
              <a:r>
                <a:rPr lang="en-US" sz="2000" b="0" kern="0" dirty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Mediated</a:t>
              </a:r>
              <a:r>
                <a:rPr lang="en-US" sz="2000" b="0" u="sng" kern="0" dirty="0">
                  <a:solidFill>
                    <a:srgbClr val="008080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 </a:t>
              </a:r>
              <a:r>
                <a:rPr lang="en-US" sz="2000" b="0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Moderation</a:t>
              </a:r>
              <a:endParaRPr lang="en-US" sz="2000" b="1" kern="0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5FDB559-13F2-4922-8E1A-AE49AAB2ED40}"/>
                </a:ext>
              </a:extLst>
            </p:cNvPr>
            <p:cNvGrpSpPr/>
            <p:nvPr/>
          </p:nvGrpSpPr>
          <p:grpSpPr>
            <a:xfrm>
              <a:off x="-3" y="155093"/>
              <a:ext cx="1977198" cy="1514665"/>
              <a:chOff x="159702" y="-85185"/>
              <a:chExt cx="1978067" cy="15147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65A99E9-27D0-4EEA-BB27-44CE2713D2BC}"/>
                  </a:ext>
                </a:extLst>
              </p:cNvPr>
              <p:cNvGrpSpPr/>
              <p:nvPr/>
            </p:nvGrpSpPr>
            <p:grpSpPr>
              <a:xfrm>
                <a:off x="159702" y="-85185"/>
                <a:ext cx="1978067" cy="1514705"/>
                <a:chOff x="159702" y="-85185"/>
                <a:chExt cx="1978067" cy="1514705"/>
              </a:xfrm>
            </p:grpSpPr>
            <p:sp>
              <p:nvSpPr>
                <p:cNvPr id="10" name="Text Box 19">
                  <a:extLst>
                    <a:ext uri="{FF2B5EF4-FFF2-40B4-BE49-F238E27FC236}">
                      <a16:creationId xmlns:a16="http://schemas.microsoft.com/office/drawing/2014/main" id="{A5C01AF0-7470-4B77-82B2-E43B017E27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3833" y="594786"/>
                  <a:ext cx="241301" cy="231140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i="1" kern="100" dirty="0" err="1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i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6D15A20-A8F0-4553-B7F5-2604E49C0EEF}"/>
                    </a:ext>
                  </a:extLst>
                </p:cNvPr>
                <p:cNvGrpSpPr/>
                <p:nvPr/>
              </p:nvGrpSpPr>
              <p:grpSpPr>
                <a:xfrm>
                  <a:off x="159702" y="-85185"/>
                  <a:ext cx="1978067" cy="1514705"/>
                  <a:chOff x="159702" y="-85185"/>
                  <a:chExt cx="1978067" cy="1514705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90E2F42-95FB-474B-A88D-D2CE716AE714}"/>
                      </a:ext>
                    </a:extLst>
                  </p:cNvPr>
                  <p:cNvGrpSpPr/>
                  <p:nvPr/>
                </p:nvGrpSpPr>
                <p:grpSpPr>
                  <a:xfrm>
                    <a:off x="159702" y="51580"/>
                    <a:ext cx="1670478" cy="1377940"/>
                    <a:chOff x="159751" y="51584"/>
                    <a:chExt cx="1670981" cy="1378071"/>
                  </a:xfrm>
                </p:grpSpPr>
                <p:grpSp>
                  <p:nvGrpSpPr>
                    <p:cNvPr id="18" name="Group 17">
                      <a:extLst>
                        <a:ext uri="{FF2B5EF4-FFF2-40B4-BE49-F238E27FC236}">
                          <a16:creationId xmlns:a16="http://schemas.microsoft.com/office/drawing/2014/main" id="{25D4908D-34CB-473A-89BE-158CF27ED8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9751" y="51584"/>
                      <a:ext cx="1670981" cy="1378071"/>
                      <a:chOff x="159751" y="51584"/>
                      <a:chExt cx="1670981" cy="1378071"/>
                    </a:xfrm>
                  </p:grpSpPr>
                  <p:sp>
                    <p:nvSpPr>
                      <p:cNvPr id="23" name="Text Box 15">
                        <a:extLst>
                          <a:ext uri="{FF2B5EF4-FFF2-40B4-BE49-F238E27FC236}">
                            <a16:creationId xmlns:a16="http://schemas.microsoft.com/office/drawing/2014/main" id="{F295D3CE-C0D7-4407-B677-C6C65F6B66BE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40265" y="51584"/>
                        <a:ext cx="507751" cy="28556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i="1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a:t>Mo</a:t>
                        </a:r>
                        <a:endParaRPr lang="en-US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24" name="Group 23">
                        <a:extLst>
                          <a:ext uri="{FF2B5EF4-FFF2-40B4-BE49-F238E27FC236}">
                            <a16:creationId xmlns:a16="http://schemas.microsoft.com/office/drawing/2014/main" id="{6855CC56-96A4-4494-B30B-BBDA25F8819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9751" y="478665"/>
                        <a:ext cx="1670981" cy="950990"/>
                        <a:chOff x="159751" y="-16635"/>
                        <a:chExt cx="1670981" cy="950990"/>
                      </a:xfrm>
                    </p:grpSpPr>
                    <p:sp>
                      <p:nvSpPr>
                        <p:cNvPr id="25" name="Text Box 17">
                          <a:extLst>
                            <a:ext uri="{FF2B5EF4-FFF2-40B4-BE49-F238E27FC236}">
                              <a16:creationId xmlns:a16="http://schemas.microsoft.com/office/drawing/2014/main" id="{74577C6C-38F0-4708-AE74-D97CB320AA3F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06767" y="499535"/>
                          <a:ext cx="323965" cy="27624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Y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6" name="Text Box 20">
                          <a:extLst>
                            <a:ext uri="{FF2B5EF4-FFF2-40B4-BE49-F238E27FC236}">
                              <a16:creationId xmlns:a16="http://schemas.microsoft.com/office/drawing/2014/main" id="{7072BE92-8D5D-448C-B3FD-2F57EC3CA827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3016" y="703076"/>
                          <a:ext cx="637301" cy="23127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d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7" name="Text Box 18">
                          <a:extLst>
                            <a:ext uri="{FF2B5EF4-FFF2-40B4-BE49-F238E27FC236}">
                              <a16:creationId xmlns:a16="http://schemas.microsoft.com/office/drawing/2014/main" id="{5BA7EAFC-C1F4-4AB8-841E-C1AAE3217F06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3554" y="-5195"/>
                          <a:ext cx="554001" cy="274396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8" name="Text Box 16">
                          <a:extLst>
                            <a:ext uri="{FF2B5EF4-FFF2-40B4-BE49-F238E27FC236}">
                              <a16:creationId xmlns:a16="http://schemas.microsoft.com/office/drawing/2014/main" id="{35B08D7C-1E9A-4109-A8BB-090CBACF6D05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9751" y="510540"/>
                          <a:ext cx="353596" cy="30708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en-US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9" name="Text Box 19">
                          <a:extLst>
                            <a:ext uri="{FF2B5EF4-FFF2-40B4-BE49-F238E27FC236}">
                              <a16:creationId xmlns:a16="http://schemas.microsoft.com/office/drawing/2014/main" id="{91979C99-01D2-45F7-983A-7DAA823E7571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24238" y="-16635"/>
                          <a:ext cx="602594" cy="26175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9170DA94-0E0C-49B6-8304-AB54C41C4D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8275" y="344612"/>
                      <a:ext cx="1244666" cy="800163"/>
                      <a:chOff x="-345" y="-89728"/>
                      <a:chExt cx="1244666" cy="800163"/>
                    </a:xfrm>
                  </p:grpSpPr>
                  <p:cxnSp>
                    <p:nvCxnSpPr>
                      <p:cNvPr id="20" name="Line 21">
                        <a:extLst>
                          <a:ext uri="{FF2B5EF4-FFF2-40B4-BE49-F238E27FC236}">
                            <a16:creationId xmlns:a16="http://schemas.microsoft.com/office/drawing/2014/main" id="{8BCEE2E9-7E62-422A-89F3-03F2C6CD5C3D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800904" y="-89151"/>
                        <a:ext cx="443417" cy="65710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1" name="Line 22">
                        <a:extLst>
                          <a:ext uri="{FF2B5EF4-FFF2-40B4-BE49-F238E27FC236}">
                            <a16:creationId xmlns:a16="http://schemas.microsoft.com/office/drawing/2014/main" id="{EAB0CF96-4B71-479F-A858-617A648EA076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124531" y="703958"/>
                        <a:ext cx="1047413" cy="647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2" name="Line 23">
                        <a:extLst>
                          <a:ext uri="{FF2B5EF4-FFF2-40B4-BE49-F238E27FC236}">
                            <a16:creationId xmlns:a16="http://schemas.microsoft.com/office/drawing/2014/main" id="{586DC4BA-ED60-4E84-ABD5-E95E8496D9CE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V="1">
                        <a:off x="-345" y="-89728"/>
                        <a:ext cx="437222" cy="65819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0707F16-D0EE-4B25-AA19-43F7A8006A0B}"/>
                      </a:ext>
                    </a:extLst>
                  </p:cNvPr>
                  <p:cNvGrpSpPr/>
                  <p:nvPr/>
                </p:nvGrpSpPr>
                <p:grpSpPr>
                  <a:xfrm>
                    <a:off x="1374059" y="-85185"/>
                    <a:ext cx="763710" cy="496625"/>
                    <a:chOff x="-203281" y="-108188"/>
                    <a:chExt cx="763710" cy="497282"/>
                  </a:xfrm>
                </p:grpSpPr>
                <p:sp>
                  <p:nvSpPr>
                    <p:cNvPr id="14" name="Text Box 18">
                      <a:extLst>
                        <a:ext uri="{FF2B5EF4-FFF2-40B4-BE49-F238E27FC236}">
                          <a16:creationId xmlns:a16="http://schemas.microsoft.com/office/drawing/2014/main" id="{E768517B-EDA1-48D7-9C93-BA4D851740A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9045" y="-108188"/>
                      <a:ext cx="406210" cy="303303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i="1" kern="100" baseline="-250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" name="Text Box 17">
                      <a:extLst>
                        <a:ext uri="{FF2B5EF4-FFF2-40B4-BE49-F238E27FC236}">
                          <a16:creationId xmlns:a16="http://schemas.microsoft.com/office/drawing/2014/main" id="{2C3474CE-AA56-4F39-8A0E-33D6C8A3733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7544" y="73602"/>
                      <a:ext cx="222885" cy="25146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" name="Text Box 16">
                      <a:extLst>
                        <a:ext uri="{FF2B5EF4-FFF2-40B4-BE49-F238E27FC236}">
                          <a16:creationId xmlns:a16="http://schemas.microsoft.com/office/drawing/2014/main" id="{C4A4D35A-5920-4437-A30E-7B057E8F802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203281" y="84366"/>
                      <a:ext cx="241283" cy="304728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X</a:t>
                      </a:r>
                      <a:endParaRPr lang="en-US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7" name="Line 23">
                      <a:extLst>
                        <a:ext uri="{FF2B5EF4-FFF2-40B4-BE49-F238E27FC236}">
                          <a16:creationId xmlns:a16="http://schemas.microsoft.com/office/drawing/2014/main" id="{3FE53FA8-8A27-4689-8C61-27AF1795F088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47789" y="227522"/>
                      <a:ext cx="35052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 type="stealth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  <p:cxnSp>
            <p:nvCxnSpPr>
              <p:cNvPr id="9" name="Line 23">
                <a:extLst>
                  <a:ext uri="{FF2B5EF4-FFF2-40B4-BE49-F238E27FC236}">
                    <a16:creationId xmlns:a16="http://schemas.microsoft.com/office/drawing/2014/main" id="{354A9D55-0162-4F92-BA90-E75B4D8B2F2C}"/>
                  </a:ext>
                </a:extLst>
              </p:cNvPr>
              <p:cNvCxnSpPr/>
              <p:nvPr/>
            </p:nvCxnSpPr>
            <p:spPr bwMode="auto">
              <a:xfrm>
                <a:off x="993560" y="394479"/>
                <a:ext cx="0" cy="6564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0D26AAB-9D14-4C8E-B0E6-DA2010FE2ABB}"/>
              </a:ext>
            </a:extLst>
          </p:cNvPr>
          <p:cNvGrpSpPr/>
          <p:nvPr/>
        </p:nvGrpSpPr>
        <p:grpSpPr>
          <a:xfrm>
            <a:off x="4581227" y="1463008"/>
            <a:ext cx="4386504" cy="2373623"/>
            <a:chOff x="-62502" y="-100841"/>
            <a:chExt cx="2240186" cy="171610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33BA0D0-4013-4933-B9DB-FD1E94F0ADF5}"/>
                </a:ext>
              </a:extLst>
            </p:cNvPr>
            <p:cNvGrpSpPr/>
            <p:nvPr/>
          </p:nvGrpSpPr>
          <p:grpSpPr>
            <a:xfrm>
              <a:off x="-9664" y="184769"/>
              <a:ext cx="1954281" cy="1430491"/>
              <a:chOff x="135579" y="-40021"/>
              <a:chExt cx="1954653" cy="143049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B7E81F0-A4D1-4AD2-B75C-DF7C524669EC}"/>
                  </a:ext>
                </a:extLst>
              </p:cNvPr>
              <p:cNvGrpSpPr/>
              <p:nvPr/>
            </p:nvGrpSpPr>
            <p:grpSpPr>
              <a:xfrm>
                <a:off x="135579" y="-40021"/>
                <a:ext cx="1954653" cy="1430491"/>
                <a:chOff x="135579" y="-40021"/>
                <a:chExt cx="1954653" cy="1430491"/>
              </a:xfrm>
            </p:grpSpPr>
            <p:sp>
              <p:nvSpPr>
                <p:cNvPr id="36" name="Text Box 19">
                  <a:extLst>
                    <a:ext uri="{FF2B5EF4-FFF2-40B4-BE49-F238E27FC236}">
                      <a16:creationId xmlns:a16="http://schemas.microsoft.com/office/drawing/2014/main" id="{74B4A6BA-DC44-444D-903D-FA85B8CF4F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76110" y="560418"/>
                  <a:ext cx="241300" cy="231140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i="1" kern="100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i</a:t>
                  </a:r>
                  <a:endParaRPr lang="en-US" sz="1200" kern="10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22DB83D5-842B-4686-ABDD-1E53B6303113}"/>
                    </a:ext>
                  </a:extLst>
                </p:cNvPr>
                <p:cNvGrpSpPr/>
                <p:nvPr/>
              </p:nvGrpSpPr>
              <p:grpSpPr>
                <a:xfrm>
                  <a:off x="135579" y="-40021"/>
                  <a:ext cx="1954653" cy="1430491"/>
                  <a:chOff x="135579" y="-40021"/>
                  <a:chExt cx="1954653" cy="1430491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827553E0-FE37-4B8D-AEDE-5C97D8BE96E7}"/>
                      </a:ext>
                    </a:extLst>
                  </p:cNvPr>
                  <p:cNvGrpSpPr/>
                  <p:nvPr/>
                </p:nvGrpSpPr>
                <p:grpSpPr>
                  <a:xfrm>
                    <a:off x="135579" y="76319"/>
                    <a:ext cx="1627781" cy="1314151"/>
                    <a:chOff x="135621" y="76327"/>
                    <a:chExt cx="1628272" cy="1314276"/>
                  </a:xfrm>
                </p:grpSpPr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70FC9C9F-EF92-45FF-9CDC-097F74DE4B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5621" y="76327"/>
                      <a:ext cx="1628272" cy="1314276"/>
                      <a:chOff x="135621" y="76327"/>
                      <a:chExt cx="1628272" cy="1314276"/>
                    </a:xfrm>
                  </p:grpSpPr>
                  <p:sp>
                    <p:nvSpPr>
                      <p:cNvPr id="49" name="Text Box 15">
                        <a:extLst>
                          <a:ext uri="{FF2B5EF4-FFF2-40B4-BE49-F238E27FC236}">
                            <a16:creationId xmlns:a16="http://schemas.microsoft.com/office/drawing/2014/main" id="{CCA2230F-C43F-4BCE-B465-D31818A554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09400" y="76327"/>
                        <a:ext cx="502571" cy="28671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i="1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a:t>Mo</a:t>
                        </a:r>
                        <a:endParaRPr lang="en-US" sz="1200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50" name="Group 49">
                        <a:extLst>
                          <a:ext uri="{FF2B5EF4-FFF2-40B4-BE49-F238E27FC236}">
                            <a16:creationId xmlns:a16="http://schemas.microsoft.com/office/drawing/2014/main" id="{7ADFD540-2C4C-4035-9553-3A74E458B0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35621" y="436769"/>
                        <a:ext cx="1628272" cy="953834"/>
                        <a:chOff x="135621" y="-58531"/>
                        <a:chExt cx="1628272" cy="953834"/>
                      </a:xfrm>
                    </p:grpSpPr>
                    <p:sp>
                      <p:nvSpPr>
                        <p:cNvPr id="51" name="Text Box 17">
                          <a:extLst>
                            <a:ext uri="{FF2B5EF4-FFF2-40B4-BE49-F238E27FC236}">
                              <a16:creationId xmlns:a16="http://schemas.microsoft.com/office/drawing/2014/main" id="{B74B9659-4B5E-41ED-821C-3272989ADFAC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9681" y="430018"/>
                          <a:ext cx="314212" cy="34006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Y</a:t>
                          </a:r>
                          <a:endParaRPr lang="en-US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2" name="Text Box 20">
                          <a:extLst>
                            <a:ext uri="{FF2B5EF4-FFF2-40B4-BE49-F238E27FC236}">
                              <a16:creationId xmlns:a16="http://schemas.microsoft.com/office/drawing/2014/main" id="{7088DB9E-D7C4-472E-83EF-6DFE04FEE5A2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94024" y="-58531"/>
                          <a:ext cx="264081" cy="23127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3" name="Text Box 18">
                          <a:extLst>
                            <a:ext uri="{FF2B5EF4-FFF2-40B4-BE49-F238E27FC236}">
                              <a16:creationId xmlns:a16="http://schemas.microsoft.com/office/drawing/2014/main" id="{3EFA3016-BBAD-41A9-ABA3-28D1200EDD14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1421" y="-1848"/>
                          <a:ext cx="265082" cy="205418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i="1" kern="100" baseline="-25000" dirty="0" err="1"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4" name="Text Box 16">
                          <a:extLst>
                            <a:ext uri="{FF2B5EF4-FFF2-40B4-BE49-F238E27FC236}">
                              <a16:creationId xmlns:a16="http://schemas.microsoft.com/office/drawing/2014/main" id="{62C26B04-6CDC-4174-ACF9-2B08EF505081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35621" y="451416"/>
                          <a:ext cx="472036" cy="27383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5" name="Text Box 19">
                          <a:extLst>
                            <a:ext uri="{FF2B5EF4-FFF2-40B4-BE49-F238E27FC236}">
                              <a16:creationId xmlns:a16="http://schemas.microsoft.com/office/drawing/2014/main" id="{18769130-05B5-4A89-A758-818743731FEA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61071" y="633544"/>
                          <a:ext cx="602596" cy="26175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d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11619AC6-8073-4F31-A5A9-88DC43B0D4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5212" y="372749"/>
                      <a:ext cx="1149916" cy="691771"/>
                      <a:chOff x="6592" y="-61591"/>
                      <a:chExt cx="1149916" cy="691771"/>
                    </a:xfrm>
                  </p:grpSpPr>
                  <p:cxnSp>
                    <p:nvCxnSpPr>
                      <p:cNvPr id="46" name="Line 21">
                        <a:extLst>
                          <a:ext uri="{FF2B5EF4-FFF2-40B4-BE49-F238E27FC236}">
                            <a16:creationId xmlns:a16="http://schemas.microsoft.com/office/drawing/2014/main" id="{89F64CDC-58E8-4D19-9A7C-832E1FA35044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750168" y="-61591"/>
                        <a:ext cx="406340" cy="5999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7" name="Line 22">
                        <a:extLst>
                          <a:ext uri="{FF2B5EF4-FFF2-40B4-BE49-F238E27FC236}">
                            <a16:creationId xmlns:a16="http://schemas.microsoft.com/office/drawing/2014/main" id="{FB2FF138-A72E-473F-8AA1-C9039D50BBA2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156025" y="630124"/>
                        <a:ext cx="910132" cy="5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8" name="Line 23">
                        <a:extLst>
                          <a:ext uri="{FF2B5EF4-FFF2-40B4-BE49-F238E27FC236}">
                            <a16:creationId xmlns:a16="http://schemas.microsoft.com/office/drawing/2014/main" id="{3A86A058-DEF2-4C3B-875C-6C4E328FDBDE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6592" y="-58381"/>
                        <a:ext cx="398592" cy="59675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 type="none"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A0CEB70D-5149-49CC-B66C-723D1279C85B}"/>
                      </a:ext>
                    </a:extLst>
                  </p:cNvPr>
                  <p:cNvGrpSpPr/>
                  <p:nvPr/>
                </p:nvGrpSpPr>
                <p:grpSpPr>
                  <a:xfrm>
                    <a:off x="1390227" y="-40021"/>
                    <a:ext cx="700005" cy="465909"/>
                    <a:chOff x="-187113" y="-62967"/>
                    <a:chExt cx="700005" cy="466527"/>
                  </a:xfrm>
                </p:grpSpPr>
                <p:sp>
                  <p:nvSpPr>
                    <p:cNvPr id="40" name="Text Box 18">
                      <a:extLst>
                        <a:ext uri="{FF2B5EF4-FFF2-40B4-BE49-F238E27FC236}">
                          <a16:creationId xmlns:a16="http://schemas.microsoft.com/office/drawing/2014/main" id="{F54E3550-FC17-4821-A724-00FF88F3FED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1746" y="-62967"/>
                      <a:ext cx="312420" cy="303303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i="1" kern="100" baseline="-250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1" name="Text Box 17">
                      <a:extLst>
                        <a:ext uri="{FF2B5EF4-FFF2-40B4-BE49-F238E27FC236}">
                          <a16:creationId xmlns:a16="http://schemas.microsoft.com/office/drawing/2014/main" id="{758CFFAC-AFB0-43FC-8BD6-5787C4D023B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0007" y="106098"/>
                      <a:ext cx="222885" cy="25146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" name="Text Box 16">
                      <a:extLst>
                        <a:ext uri="{FF2B5EF4-FFF2-40B4-BE49-F238E27FC236}">
                          <a16:creationId xmlns:a16="http://schemas.microsoft.com/office/drawing/2014/main" id="{FEA0D393-06D0-4635-95A2-B7F9A4F8E4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87113" y="98832"/>
                      <a:ext cx="241283" cy="304728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X</a:t>
                      </a:r>
                      <a:endParaRPr lang="en-US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43" name="Line 23">
                      <a:extLst>
                        <a:ext uri="{FF2B5EF4-FFF2-40B4-BE49-F238E27FC236}">
                          <a16:creationId xmlns:a16="http://schemas.microsoft.com/office/drawing/2014/main" id="{78C9D8AD-F674-4D7B-8B30-26AE61D39C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57143" y="226213"/>
                      <a:ext cx="265709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 type="stealth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  <p:cxnSp>
            <p:nvCxnSpPr>
              <p:cNvPr id="35" name="Line 23">
                <a:extLst>
                  <a:ext uri="{FF2B5EF4-FFF2-40B4-BE49-F238E27FC236}">
                    <a16:creationId xmlns:a16="http://schemas.microsoft.com/office/drawing/2014/main" id="{0425BD38-2D09-402B-BE17-875BCBDF3E23}"/>
                  </a:ext>
                </a:extLst>
              </p:cNvPr>
              <p:cNvCxnSpPr/>
              <p:nvPr/>
            </p:nvCxnSpPr>
            <p:spPr bwMode="auto">
              <a:xfrm flipH="1">
                <a:off x="958991" y="374102"/>
                <a:ext cx="1" cy="63859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95C3033F-35C1-440E-A793-F7206E1ADA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2502" y="-100841"/>
              <a:ext cx="2240186" cy="24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2000" i="1" kern="0" dirty="0">
                  <a:solidFill>
                    <a:srgbClr val="4F81BD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sz="2000" i="1" kern="0" baseline="-25000" dirty="0">
                  <a:solidFill>
                    <a:srgbClr val="4F81BD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o</a:t>
              </a:r>
              <a:r>
                <a:rPr lang="en-US" sz="2000" kern="0" dirty="0">
                  <a:solidFill>
                    <a:srgbClr val="4F81BD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-Initiated </a:t>
              </a:r>
              <a:r>
                <a:rPr lang="en-US" sz="2000" kern="0" dirty="0">
                  <a:solidFill>
                    <a:srgbClr val="4F81BD"/>
                  </a:solidFill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Moderation </a:t>
              </a:r>
              <a:endParaRPr lang="en-US" sz="2000" b="1" kern="0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C0F8E68-5B6D-4D31-98F4-B0AA3867E0B7}"/>
              </a:ext>
            </a:extLst>
          </p:cNvPr>
          <p:cNvGrpSpPr/>
          <p:nvPr/>
        </p:nvGrpSpPr>
        <p:grpSpPr>
          <a:xfrm>
            <a:off x="203725" y="4129200"/>
            <a:ext cx="4250059" cy="2421339"/>
            <a:chOff x="616229" y="264755"/>
            <a:chExt cx="2475285" cy="1835380"/>
          </a:xfrm>
        </p:grpSpPr>
        <p:sp>
          <p:nvSpPr>
            <p:cNvPr id="82" name="Text Box 25">
              <a:extLst>
                <a:ext uri="{FF2B5EF4-FFF2-40B4-BE49-F238E27FC236}">
                  <a16:creationId xmlns:a16="http://schemas.microsoft.com/office/drawing/2014/main" id="{BF438905-9DBE-4BE9-8011-B88CA3F7D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229" y="264755"/>
              <a:ext cx="2475285" cy="337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0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Mutual-Dependence </a:t>
              </a:r>
              <a:r>
                <a:rPr lang="en-US" b="0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Moderation</a:t>
              </a:r>
              <a:endParaRPr lang="en-US" b="1" kern="0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F0485FF-6F46-4E07-A277-6AAA9D3CE0F8}"/>
                </a:ext>
              </a:extLst>
            </p:cNvPr>
            <p:cNvGrpSpPr/>
            <p:nvPr/>
          </p:nvGrpSpPr>
          <p:grpSpPr>
            <a:xfrm>
              <a:off x="664829" y="515122"/>
              <a:ext cx="2047523" cy="1585013"/>
              <a:chOff x="9536" y="-44511"/>
              <a:chExt cx="2048071" cy="1585808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E15B421-0949-4D83-A015-955D8FAB6C41}"/>
                  </a:ext>
                </a:extLst>
              </p:cNvPr>
              <p:cNvGrpSpPr/>
              <p:nvPr/>
            </p:nvGrpSpPr>
            <p:grpSpPr>
              <a:xfrm>
                <a:off x="9536" y="-44511"/>
                <a:ext cx="2048071" cy="1585808"/>
                <a:chOff x="9536" y="-44511"/>
                <a:chExt cx="2048071" cy="1585808"/>
              </a:xfrm>
            </p:grpSpPr>
            <p:sp>
              <p:nvSpPr>
                <p:cNvPr id="61" name="Text Box 19">
                  <a:extLst>
                    <a:ext uri="{FF2B5EF4-FFF2-40B4-BE49-F238E27FC236}">
                      <a16:creationId xmlns:a16="http://schemas.microsoft.com/office/drawing/2014/main" id="{C3B3DB90-3BC8-48A5-8680-1F0E63C26A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6956" y="559357"/>
                  <a:ext cx="241300" cy="231140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i="1" kern="100" dirty="0" err="1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i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34C5EB86-D140-4F94-811C-FA2D45A580FA}"/>
                    </a:ext>
                  </a:extLst>
                </p:cNvPr>
                <p:cNvGrpSpPr/>
                <p:nvPr/>
              </p:nvGrpSpPr>
              <p:grpSpPr>
                <a:xfrm>
                  <a:off x="9536" y="-44511"/>
                  <a:ext cx="2048071" cy="1585808"/>
                  <a:chOff x="9536" y="-44511"/>
                  <a:chExt cx="2048071" cy="1585808"/>
                </a:xfrm>
              </p:grpSpPr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36419480-29B0-41A7-B66F-0EA573B96F1A}"/>
                      </a:ext>
                    </a:extLst>
                  </p:cNvPr>
                  <p:cNvGrpSpPr/>
                  <p:nvPr/>
                </p:nvGrpSpPr>
                <p:grpSpPr>
                  <a:xfrm>
                    <a:off x="9536" y="-4666"/>
                    <a:ext cx="1894007" cy="1545963"/>
                    <a:chOff x="9541" y="-4664"/>
                    <a:chExt cx="1894573" cy="1546111"/>
                  </a:xfrm>
                </p:grpSpPr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3BCBA843-2FED-4B4A-8739-CAF28D3196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541" y="-4664"/>
                      <a:ext cx="1894573" cy="1546111"/>
                      <a:chOff x="9541" y="-4664"/>
                      <a:chExt cx="1894573" cy="1546111"/>
                    </a:xfrm>
                  </p:grpSpPr>
                  <p:sp>
                    <p:nvSpPr>
                      <p:cNvPr id="74" name="Text Box 15">
                        <a:extLst>
                          <a:ext uri="{FF2B5EF4-FFF2-40B4-BE49-F238E27FC236}">
                            <a16:creationId xmlns:a16="http://schemas.microsoft.com/office/drawing/2014/main" id="{7B88E574-9121-4798-A408-D08998D6F08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40955" y="-4664"/>
                        <a:ext cx="471113" cy="2603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i="1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a:t>Mo</a:t>
                        </a:r>
                        <a:endParaRPr lang="en-US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75" name="Group 74">
                        <a:extLst>
                          <a:ext uri="{FF2B5EF4-FFF2-40B4-BE49-F238E27FC236}">
                            <a16:creationId xmlns:a16="http://schemas.microsoft.com/office/drawing/2014/main" id="{E17C0282-A9A0-4895-B402-F376A666A71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541" y="364949"/>
                        <a:ext cx="1894573" cy="1176498"/>
                        <a:chOff x="9541" y="-130351"/>
                        <a:chExt cx="1894573" cy="1176498"/>
                      </a:xfrm>
                    </p:grpSpPr>
                    <p:sp>
                      <p:nvSpPr>
                        <p:cNvPr id="76" name="Text Box 17">
                          <a:extLst>
                            <a:ext uri="{FF2B5EF4-FFF2-40B4-BE49-F238E27FC236}">
                              <a16:creationId xmlns:a16="http://schemas.microsoft.com/office/drawing/2014/main" id="{D9BCEF4A-22AA-4ED0-8DF9-05CF93B314C8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69783" y="496983"/>
                          <a:ext cx="297149" cy="272641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Y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7" name="Text Box 20">
                          <a:extLst>
                            <a:ext uri="{FF2B5EF4-FFF2-40B4-BE49-F238E27FC236}">
                              <a16:creationId xmlns:a16="http://schemas.microsoft.com/office/drawing/2014/main" id="{38FEDA33-6E5D-483F-B8BC-A7E116A7A601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75303" y="641473"/>
                          <a:ext cx="1009372" cy="404674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1b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or 2d)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8" name="Text Box 18">
                          <a:extLst>
                            <a:ext uri="{FF2B5EF4-FFF2-40B4-BE49-F238E27FC236}">
                              <a16:creationId xmlns:a16="http://schemas.microsoft.com/office/drawing/2014/main" id="{C41649BB-AE23-413B-AB07-AE8C2A150BBC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41" y="-80219"/>
                          <a:ext cx="678203" cy="404526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or </a:t>
                          </a:r>
                          <a:r>
                            <a:rPr lang="en-US" sz="1000" i="1" kern="1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altLang="zh-CN" sz="1000" i="1" kern="100" baseline="-25000" dirty="0" err="1"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1a &amp; 2a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9" name="Text Box 16">
                          <a:extLst>
                            <a:ext uri="{FF2B5EF4-FFF2-40B4-BE49-F238E27FC236}">
                              <a16:creationId xmlns:a16="http://schemas.microsoft.com/office/drawing/2014/main" id="{105285EB-8E1E-48B5-8DE1-E17FCF8FC153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9876" y="483262"/>
                          <a:ext cx="324035" cy="30708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80" name="Text Box 19">
                          <a:extLst>
                            <a:ext uri="{FF2B5EF4-FFF2-40B4-BE49-F238E27FC236}">
                              <a16:creationId xmlns:a16="http://schemas.microsoft.com/office/drawing/2014/main" id="{07564AD2-B1D3-4C55-B118-94C806B1064E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87432" y="-130351"/>
                          <a:ext cx="716682" cy="39368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 err="1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1b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or 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2d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70" name="Group 69">
                      <a:extLst>
                        <a:ext uri="{FF2B5EF4-FFF2-40B4-BE49-F238E27FC236}">
                          <a16:creationId xmlns:a16="http://schemas.microsoft.com/office/drawing/2014/main" id="{5D06EE8B-97AC-433E-83AD-B1C0384694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4354" y="304927"/>
                      <a:ext cx="1187939" cy="833864"/>
                      <a:chOff x="-14266" y="-129413"/>
                      <a:chExt cx="1187939" cy="833864"/>
                    </a:xfrm>
                  </p:grpSpPr>
                  <p:cxnSp>
                    <p:nvCxnSpPr>
                      <p:cNvPr id="71" name="Line 21">
                        <a:extLst>
                          <a:ext uri="{FF2B5EF4-FFF2-40B4-BE49-F238E27FC236}">
                            <a16:creationId xmlns:a16="http://schemas.microsoft.com/office/drawing/2014/main" id="{1ABFD947-2F81-4C8D-9B4C-1B47E4D50A4C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765278" y="-129328"/>
                        <a:ext cx="408395" cy="69796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72" name="Line 22">
                        <a:extLst>
                          <a:ext uri="{FF2B5EF4-FFF2-40B4-BE49-F238E27FC236}">
                            <a16:creationId xmlns:a16="http://schemas.microsoft.com/office/drawing/2014/main" id="{0D39A66A-E38F-447F-9B1F-2896DF085371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84011" y="690261"/>
                        <a:ext cx="1050018" cy="1419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73" name="Line 23">
                        <a:extLst>
                          <a:ext uri="{FF2B5EF4-FFF2-40B4-BE49-F238E27FC236}">
                            <a16:creationId xmlns:a16="http://schemas.microsoft.com/office/drawing/2014/main" id="{701DEBE9-A16F-4C68-8651-6219DC2F7849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V="1">
                        <a:off x="-14266" y="-129413"/>
                        <a:ext cx="410830" cy="65211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 type="stealth"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D666893A-57AE-4B20-BF9D-B5EDC207288B}"/>
                      </a:ext>
                    </a:extLst>
                  </p:cNvPr>
                  <p:cNvGrpSpPr/>
                  <p:nvPr/>
                </p:nvGrpSpPr>
                <p:grpSpPr>
                  <a:xfrm>
                    <a:off x="1336063" y="-44511"/>
                    <a:ext cx="721544" cy="456262"/>
                    <a:chOff x="-241277" y="-67459"/>
                    <a:chExt cx="721544" cy="456865"/>
                  </a:xfrm>
                </p:grpSpPr>
                <p:sp>
                  <p:nvSpPr>
                    <p:cNvPr id="65" name="Text Box 18">
                      <a:extLst>
                        <a:ext uri="{FF2B5EF4-FFF2-40B4-BE49-F238E27FC236}">
                          <a16:creationId xmlns:a16="http://schemas.microsoft.com/office/drawing/2014/main" id="{F0FCD4FA-7FA4-44DA-9B75-1A4E2DCCD73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956" y="-67459"/>
                      <a:ext cx="312420" cy="26074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i="1" kern="100" baseline="-250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6" name="Text Box 17">
                      <a:extLst>
                        <a:ext uri="{FF2B5EF4-FFF2-40B4-BE49-F238E27FC236}">
                          <a16:creationId xmlns:a16="http://schemas.microsoft.com/office/drawing/2014/main" id="{81FCA120-43F8-4BFA-847F-6C5ADF49647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82" y="98470"/>
                      <a:ext cx="222885" cy="25146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</a:t>
                      </a:r>
                      <a:endParaRPr lang="en-US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7" name="Text Box 16">
                      <a:extLst>
                        <a:ext uri="{FF2B5EF4-FFF2-40B4-BE49-F238E27FC236}">
                          <a16:creationId xmlns:a16="http://schemas.microsoft.com/office/drawing/2014/main" id="{61EA5894-B78B-4C61-B6A3-E4FBB336CFD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241277" y="91911"/>
                      <a:ext cx="212960" cy="297495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X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68" name="Line 23">
                      <a:extLst>
                        <a:ext uri="{FF2B5EF4-FFF2-40B4-BE49-F238E27FC236}">
                          <a16:creationId xmlns:a16="http://schemas.microsoft.com/office/drawing/2014/main" id="{80F10689-22EC-4291-B48D-F9207A88AB55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-34737" y="245824"/>
                      <a:ext cx="35052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 type="stealth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  <p:cxnSp>
            <p:nvCxnSpPr>
              <p:cNvPr id="60" name="Line 23">
                <a:extLst>
                  <a:ext uri="{FF2B5EF4-FFF2-40B4-BE49-F238E27FC236}">
                    <a16:creationId xmlns:a16="http://schemas.microsoft.com/office/drawing/2014/main" id="{243E9C79-E9B7-4710-B02C-1B6C8A131C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80623" y="298965"/>
                <a:ext cx="1254" cy="76488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6A2204C-EF93-4D89-BD6E-DF87613CD4CF}"/>
              </a:ext>
            </a:extLst>
          </p:cNvPr>
          <p:cNvGrpSpPr/>
          <p:nvPr/>
        </p:nvGrpSpPr>
        <p:grpSpPr>
          <a:xfrm>
            <a:off x="4824307" y="4103712"/>
            <a:ext cx="3999975" cy="2424793"/>
            <a:chOff x="1095271" y="-65102"/>
            <a:chExt cx="2819375" cy="1820068"/>
          </a:xfrm>
        </p:grpSpPr>
        <p:sp>
          <p:nvSpPr>
            <p:cNvPr id="108" name="Text Box 25">
              <a:extLst>
                <a:ext uri="{FF2B5EF4-FFF2-40B4-BE49-F238E27FC236}">
                  <a16:creationId xmlns:a16="http://schemas.microsoft.com/office/drawing/2014/main" id="{1F72A2E4-22B3-4384-9B41-EA0F4F578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5271" y="-65102"/>
              <a:ext cx="2819375" cy="279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0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Mutual-Independence </a:t>
              </a:r>
              <a:r>
                <a:rPr lang="en-US" b="0" kern="0" dirty="0">
                  <a:solidFill>
                    <a:srgbClr val="4F81BD"/>
                  </a:solidFill>
                  <a:effectLst/>
                  <a:latin typeface="Calibri" panose="020F0502020204030204" pitchFamily="34" charset="0"/>
                  <a:ea typeface="PMingLiU" panose="02020500000000000000" pitchFamily="18" charset="-120"/>
                  <a:cs typeface="Times New Roman" panose="02020603050405020304" pitchFamily="18" charset="0"/>
                </a:rPr>
                <a:t>Moderation </a:t>
              </a:r>
              <a:endParaRPr lang="en-US" b="1" kern="0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F263D06-1684-4755-9197-64DA2B5DEAB3}"/>
                </a:ext>
              </a:extLst>
            </p:cNvPr>
            <p:cNvGrpSpPr/>
            <p:nvPr/>
          </p:nvGrpSpPr>
          <p:grpSpPr>
            <a:xfrm>
              <a:off x="1250474" y="158411"/>
              <a:ext cx="2095797" cy="1596555"/>
              <a:chOff x="115660" y="-146854"/>
              <a:chExt cx="2096310" cy="1597194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4D6AA0A6-9018-4DDC-A615-F01AD1885E33}"/>
                  </a:ext>
                </a:extLst>
              </p:cNvPr>
              <p:cNvGrpSpPr/>
              <p:nvPr/>
            </p:nvGrpSpPr>
            <p:grpSpPr>
              <a:xfrm>
                <a:off x="115660" y="-146854"/>
                <a:ext cx="2096310" cy="1597194"/>
                <a:chOff x="115660" y="-146854"/>
                <a:chExt cx="2096310" cy="1597194"/>
              </a:xfrm>
            </p:grpSpPr>
            <p:sp>
              <p:nvSpPr>
                <p:cNvPr id="88" name="Text Box 19">
                  <a:extLst>
                    <a:ext uri="{FF2B5EF4-FFF2-40B4-BE49-F238E27FC236}">
                      <a16:creationId xmlns:a16="http://schemas.microsoft.com/office/drawing/2014/main" id="{485FE2A9-62FC-4B81-A5DD-07ADE8FEA0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42078" y="591989"/>
                  <a:ext cx="159363" cy="195722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i="1" kern="100" dirty="0" err="1">
                      <a:effectLst/>
                      <a:latin typeface="Calibri" panose="020F0502020204030204" pitchFamily="34" charset="0"/>
                      <a:ea typeface="PMingLiU" panose="02020500000000000000" pitchFamily="18" charset="-120"/>
                      <a:cs typeface="Times New Roman" panose="02020603050405020304" pitchFamily="18" charset="0"/>
                    </a:rPr>
                    <a:t>i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5DB32B51-468B-41AE-B8DD-93A4F438F076}"/>
                    </a:ext>
                  </a:extLst>
                </p:cNvPr>
                <p:cNvGrpSpPr/>
                <p:nvPr/>
              </p:nvGrpSpPr>
              <p:grpSpPr>
                <a:xfrm>
                  <a:off x="115660" y="-146854"/>
                  <a:ext cx="2096310" cy="1597194"/>
                  <a:chOff x="115660" y="-146854"/>
                  <a:chExt cx="2096310" cy="1597194"/>
                </a:xfrm>
              </p:grpSpPr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19BE3A42-4833-4CD1-9325-6A8F57BA8840}"/>
                      </a:ext>
                    </a:extLst>
                  </p:cNvPr>
                  <p:cNvGrpSpPr/>
                  <p:nvPr/>
                </p:nvGrpSpPr>
                <p:grpSpPr>
                  <a:xfrm>
                    <a:off x="115660" y="62726"/>
                    <a:ext cx="2080772" cy="1387614"/>
                    <a:chOff x="115694" y="62732"/>
                    <a:chExt cx="2081398" cy="1387747"/>
                  </a:xfrm>
                </p:grpSpPr>
                <p:grpSp>
                  <p:nvGrpSpPr>
                    <p:cNvPr id="96" name="Group 95">
                      <a:extLst>
                        <a:ext uri="{FF2B5EF4-FFF2-40B4-BE49-F238E27FC236}">
                          <a16:creationId xmlns:a16="http://schemas.microsoft.com/office/drawing/2014/main" id="{7FA276C1-EC53-40A8-B49D-008B22F9AC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5694" y="62732"/>
                      <a:ext cx="2081398" cy="1387747"/>
                      <a:chOff x="115694" y="62732"/>
                      <a:chExt cx="2081398" cy="1387747"/>
                    </a:xfrm>
                  </p:grpSpPr>
                  <p:sp>
                    <p:nvSpPr>
                      <p:cNvPr id="100" name="Text Box 15">
                        <a:extLst>
                          <a:ext uri="{FF2B5EF4-FFF2-40B4-BE49-F238E27FC236}">
                            <a16:creationId xmlns:a16="http://schemas.microsoft.com/office/drawing/2014/main" id="{E1DC6FBB-4BAC-4999-A64B-1A5A7AD7329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04389" y="62732"/>
                        <a:ext cx="425715" cy="25759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i="1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a:t>Mo</a:t>
                        </a:r>
                        <a:endParaRPr lang="en-US" kern="10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101" name="Group 100">
                        <a:extLst>
                          <a:ext uri="{FF2B5EF4-FFF2-40B4-BE49-F238E27FC236}">
                            <a16:creationId xmlns:a16="http://schemas.microsoft.com/office/drawing/2014/main" id="{D940F219-2B4F-4A7E-9C3C-D703925310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5694" y="412570"/>
                        <a:ext cx="2081398" cy="1037909"/>
                        <a:chOff x="115694" y="-82730"/>
                        <a:chExt cx="2081398" cy="1037909"/>
                      </a:xfrm>
                    </p:grpSpPr>
                    <p:sp>
                      <p:nvSpPr>
                        <p:cNvPr id="102" name="Text Box 17">
                          <a:extLst>
                            <a:ext uri="{FF2B5EF4-FFF2-40B4-BE49-F238E27FC236}">
                              <a16:creationId xmlns:a16="http://schemas.microsoft.com/office/drawing/2014/main" id="{2E4EA83C-EBCA-468F-8845-7149C7839606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65864" y="509286"/>
                          <a:ext cx="261451" cy="34006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Y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3" name="Text Box 20">
                          <a:extLst>
                            <a:ext uri="{FF2B5EF4-FFF2-40B4-BE49-F238E27FC236}">
                              <a16:creationId xmlns:a16="http://schemas.microsoft.com/office/drawing/2014/main" id="{E060F50B-37B5-420F-BF5E-906BE8744A6F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65361" y="723900"/>
                          <a:ext cx="732899" cy="23127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(</a:t>
                          </a:r>
                          <a:r>
                            <a:rPr lang="en-US" sz="1000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d or b</a:t>
                          </a:r>
                          <a:r>
                            <a:rPr lang="en-US" sz="1000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4" name="Text Box 18">
                          <a:extLst>
                            <a:ext uri="{FF2B5EF4-FFF2-40B4-BE49-F238E27FC236}">
                              <a16:creationId xmlns:a16="http://schemas.microsoft.com/office/drawing/2014/main" id="{F6868842-B7B1-4A75-B3C4-AE7A1B17642C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5694" y="-82730"/>
                          <a:ext cx="667056" cy="51620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i="1" kern="100" baseline="-250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US" sz="1000" kern="100">
                              <a:effectLst/>
                              <a:latin typeface="Century Gothic" panose="020B050202020202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≈</a:t>
                          </a: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i="1" kern="100" baseline="-250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1000" kern="100">
                              <a:effectLst/>
                              <a:latin typeface="Century Gothic" panose="020B050202020202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≈</a:t>
                          </a: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1200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000" kern="100">
                              <a:effectLst/>
                              <a:latin typeface="Century Gothic" panose="020B050202020202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≈</a:t>
                          </a: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0)</a:t>
                          </a:r>
                          <a:endParaRPr lang="en-US" sz="1200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5" name="Text Box 16">
                          <a:extLst>
                            <a:ext uri="{FF2B5EF4-FFF2-40B4-BE49-F238E27FC236}">
                              <a16:creationId xmlns:a16="http://schemas.microsoft.com/office/drawing/2014/main" id="{1E084E0B-CB67-43C0-A2FA-A2535510AA6E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49415" y="509262"/>
                          <a:ext cx="267722" cy="30708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i="1" kern="100" dirty="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en-US" kern="100" dirty="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6" name="Text Box 19">
                          <a:extLst>
                            <a:ext uri="{FF2B5EF4-FFF2-40B4-BE49-F238E27FC236}">
                              <a16:creationId xmlns:a16="http://schemas.microsoft.com/office/drawing/2014/main" id="{ED9EDC01-07C1-4B36-B046-36D2172BD28B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17320" y="-26740"/>
                          <a:ext cx="779772" cy="26175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m</a:t>
                          </a:r>
                          <a:r>
                            <a:rPr lang="en-US" sz="1000" i="1" kern="100" baseline="-250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 or </a:t>
                          </a:r>
                          <a:r>
                            <a:rPr lang="en-US" sz="1000" i="1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d</a:t>
                          </a:r>
                          <a:r>
                            <a:rPr lang="en-US" sz="1000" kern="100">
                              <a:effectLst/>
                              <a:latin typeface="Calibri" panose="020F0502020204030204" pitchFamily="34" charset="0"/>
                              <a:ea typeface="PMingLiU" panose="02020500000000000000" pitchFamily="18" charset="-12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US" sz="1200" kern="100">
                            <a:effectLst/>
                            <a:latin typeface="Calibri" panose="020F0502020204030204" pitchFamily="34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7" name="Group 96">
                      <a:extLst>
                        <a:ext uri="{FF2B5EF4-FFF2-40B4-BE49-F238E27FC236}">
                          <a16:creationId xmlns:a16="http://schemas.microsoft.com/office/drawing/2014/main" id="{83354A1A-3A34-4614-B902-CA7FBDEF8E7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1787" y="359037"/>
                      <a:ext cx="1032838" cy="806222"/>
                      <a:chOff x="213167" y="-75303"/>
                      <a:chExt cx="1032838" cy="806222"/>
                    </a:xfrm>
                  </p:grpSpPr>
                  <p:cxnSp>
                    <p:nvCxnSpPr>
                      <p:cNvPr id="98" name="Line 21">
                        <a:extLst>
                          <a:ext uri="{FF2B5EF4-FFF2-40B4-BE49-F238E27FC236}">
                            <a16:creationId xmlns:a16="http://schemas.microsoft.com/office/drawing/2014/main" id="{5CD0C7BB-0189-4B84-99F4-BE24B03A8143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799852" y="-75303"/>
                        <a:ext cx="446153" cy="64420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99" name="Line 22">
                        <a:extLst>
                          <a:ext uri="{FF2B5EF4-FFF2-40B4-BE49-F238E27FC236}">
                            <a16:creationId xmlns:a16="http://schemas.microsoft.com/office/drawing/2014/main" id="{2F0D5BD5-0778-41D6-9F2D-871B1389729B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213167" y="721559"/>
                        <a:ext cx="964076" cy="93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 type="stealth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0135F89B-F8D3-432F-BFAC-5C86036ACE8C}"/>
                      </a:ext>
                    </a:extLst>
                  </p:cNvPr>
                  <p:cNvGrpSpPr/>
                  <p:nvPr/>
                </p:nvGrpSpPr>
                <p:grpSpPr>
                  <a:xfrm>
                    <a:off x="1462464" y="-146854"/>
                    <a:ext cx="749506" cy="477696"/>
                    <a:chOff x="-114876" y="-169939"/>
                    <a:chExt cx="749506" cy="478327"/>
                  </a:xfrm>
                </p:grpSpPr>
                <p:sp>
                  <p:nvSpPr>
                    <p:cNvPr id="92" name="Text Box 18">
                      <a:extLst>
                        <a:ext uri="{FF2B5EF4-FFF2-40B4-BE49-F238E27FC236}">
                          <a16:creationId xmlns:a16="http://schemas.microsoft.com/office/drawing/2014/main" id="{6794D921-423A-4D7C-930E-AB21C479FA8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4094" y="-169939"/>
                      <a:ext cx="312420" cy="303303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i="1" kern="100" baseline="-25000" dirty="0" err="1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3" name="Text Box 17">
                      <a:extLst>
                        <a:ext uri="{FF2B5EF4-FFF2-40B4-BE49-F238E27FC236}">
                          <a16:creationId xmlns:a16="http://schemas.microsoft.com/office/drawing/2014/main" id="{3859CB1D-4EB1-4FD1-B4AC-79A70E9DC5A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1745" y="18963"/>
                      <a:ext cx="222885" cy="25146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</a:t>
                      </a:r>
                      <a:endParaRPr lang="en-US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4" name="Text Box 16">
                      <a:extLst>
                        <a:ext uri="{FF2B5EF4-FFF2-40B4-BE49-F238E27FC236}">
                          <a16:creationId xmlns:a16="http://schemas.microsoft.com/office/drawing/2014/main" id="{82332677-0F7A-44EF-8613-49353DBD6C2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14876" y="3660"/>
                      <a:ext cx="244569" cy="304728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i="1" kern="100" dirty="0">
                          <a:effectLst/>
                          <a:latin typeface="Calibri" panose="020F050202020403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X</a:t>
                      </a:r>
                      <a:endParaRPr lang="en-US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95" name="Line 23">
                      <a:extLst>
                        <a:ext uri="{FF2B5EF4-FFF2-40B4-BE49-F238E27FC236}">
                          <a16:creationId xmlns:a16="http://schemas.microsoft.com/office/drawing/2014/main" id="{9D7C51EB-A1A6-4B4A-98EC-19912C1ACCE2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104092" y="152738"/>
                      <a:ext cx="35052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 type="stealth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  <p:cxnSp>
            <p:nvCxnSpPr>
              <p:cNvPr id="87" name="Line 23">
                <a:extLst>
                  <a:ext uri="{FF2B5EF4-FFF2-40B4-BE49-F238E27FC236}">
                    <a16:creationId xmlns:a16="http://schemas.microsoft.com/office/drawing/2014/main" id="{959D5628-07A9-4D4D-9CDB-70022CE57AB3}"/>
                  </a:ext>
                </a:extLst>
              </p:cNvPr>
              <p:cNvCxnSpPr/>
              <p:nvPr/>
            </p:nvCxnSpPr>
            <p:spPr bwMode="auto">
              <a:xfrm>
                <a:off x="1011665" y="380915"/>
                <a:ext cx="6347" cy="70141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09" name="Slide Number Placeholder 3">
            <a:extLst>
              <a:ext uri="{FF2B5EF4-FFF2-40B4-BE49-F238E27FC236}">
                <a16:creationId xmlns:a16="http://schemas.microsoft.com/office/drawing/2014/main" id="{3C01A5B6-4B1B-43B6-BA59-9B0804F47929}"/>
              </a:ext>
            </a:extLst>
          </p:cNvPr>
          <p:cNvSpPr txBox="1">
            <a:spLocks/>
          </p:cNvSpPr>
          <p:nvPr/>
        </p:nvSpPr>
        <p:spPr bwMode="auto">
          <a:xfrm>
            <a:off x="8767784" y="6485820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7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9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A95F-AD55-4A32-A605-E714DF05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6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main effect to separate moderation and non-moderation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2D558DFD-5583-4A3E-A41E-11CFD0F5E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5" y="1626961"/>
            <a:ext cx="8943385" cy="5156522"/>
          </a:xfrm>
          <a:prstGeom prst="rect">
            <a:avLst/>
          </a:prstGeom>
        </p:spPr>
      </p:pic>
      <p:pic>
        <p:nvPicPr>
          <p:cNvPr id="155" name="Picture 2" descr="Image result for 上海交通大学 logo png">
            <a:extLst>
              <a:ext uri="{FF2B5EF4-FFF2-40B4-BE49-F238E27FC236}">
                <a16:creationId xmlns:a16="http://schemas.microsoft.com/office/drawing/2014/main" id="{4FF7B732-7C4D-4DBA-A813-506FB847B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859" y="852477"/>
            <a:ext cx="883799" cy="8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6" descr="https://upload.wikimedia.org/wikipedia/en/thumb/0/0f/Hkbu_logo2.svg/1280px-Hkbu_logo2.svg.png">
            <a:extLst>
              <a:ext uri="{FF2B5EF4-FFF2-40B4-BE49-F238E27FC236}">
                <a16:creationId xmlns:a16="http://schemas.microsoft.com/office/drawing/2014/main" id="{AFAEB302-2596-4C91-A702-0C9551DB5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9" y="1160949"/>
            <a:ext cx="1705203" cy="4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Slide Number Placeholder 3">
            <a:extLst>
              <a:ext uri="{FF2B5EF4-FFF2-40B4-BE49-F238E27FC236}">
                <a16:creationId xmlns:a16="http://schemas.microsoft.com/office/drawing/2014/main" id="{86309CC6-0940-404C-AC64-4B48A4863E51}"/>
              </a:ext>
            </a:extLst>
          </p:cNvPr>
          <p:cNvSpPr txBox="1">
            <a:spLocks/>
          </p:cNvSpPr>
          <p:nvPr/>
        </p:nvSpPr>
        <p:spPr bwMode="auto">
          <a:xfrm>
            <a:off x="8822869" y="6485820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8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38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AB2AE9-27AB-EA71-1D58-9C43CD17B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040130"/>
            <a:ext cx="9144000" cy="580364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E2F7DDE-82AB-F689-348A-E820C686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03649"/>
            <a:ext cx="8206740" cy="833611"/>
          </a:xfrm>
        </p:spPr>
        <p:txBody>
          <a:bodyPr>
            <a:noAutofit/>
          </a:bodyPr>
          <a:lstStyle/>
          <a:p>
            <a:r>
              <a:rPr lang="en-US" sz="3200" dirty="0"/>
              <a:t>A typology of moderation and non-moderation</a:t>
            </a:r>
          </a:p>
        </p:txBody>
      </p:sp>
    </p:spTree>
    <p:extLst>
      <p:ext uri="{BB962C8B-B14F-4D97-AF65-F5344CB8AC3E}">
        <p14:creationId xmlns:p14="http://schemas.microsoft.com/office/powerpoint/2010/main" val="93118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E0EF-1026-6891-63A4-BF4C2AD3D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002"/>
            <a:ext cx="8229600" cy="583248"/>
          </a:xfrm>
        </p:spPr>
        <p:txBody>
          <a:bodyPr>
            <a:noAutofit/>
          </a:bodyPr>
          <a:lstStyle/>
          <a:p>
            <a:r>
              <a:rPr lang="en-US" sz="3200" dirty="0"/>
              <a:t>Basic 8 Types of Complementary Moderation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C8F68-F90A-E335-2303-C3B6849D8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718"/>
            <a:ext cx="9144000" cy="55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8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82" y="194576"/>
            <a:ext cx="8229600" cy="458989"/>
          </a:xfrm>
        </p:spPr>
        <p:txBody>
          <a:bodyPr>
            <a:normAutofit fontScale="90000"/>
          </a:bodyPr>
          <a:lstStyle/>
          <a:p>
            <a:r>
              <a:rPr lang="en-US" altLang="zh-HK" sz="3200" dirty="0">
                <a:ea typeface="STKaiti" panose="02010600040101010101" pitchFamily="2" charset="-122"/>
              </a:rPr>
              <a:t>Traditional Media Reduce Digital Gap</a:t>
            </a:r>
            <a:endParaRPr lang="zh-HK" altLang="en-US" sz="3200" dirty="0">
              <a:ea typeface="STKaiti" panose="02010600040101010101" pitchFamily="2" charset="-122"/>
            </a:endParaRPr>
          </a:p>
        </p:txBody>
      </p:sp>
      <p:pic>
        <p:nvPicPr>
          <p:cNvPr id="4" name="Picture 6" descr="https://upload.wikimedia.org/wikipedia/en/thumb/0/0f/Hkbu_logo2.svg/1280px-Hkbu_logo2.sv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" y="6395950"/>
            <a:ext cx="1705203" cy="4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734733" y="6463786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11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  <p:pic>
        <p:nvPicPr>
          <p:cNvPr id="9" name="Picture 2" descr="Image result for 上海交通大学 logo 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548" y="50339"/>
            <a:ext cx="794503" cy="7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图表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130784"/>
              </p:ext>
            </p:extLst>
          </p:nvPr>
        </p:nvGraphicFramePr>
        <p:xfrm>
          <a:off x="297455" y="793214"/>
          <a:ext cx="7998246" cy="541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84D22D7-44BD-482E-865D-FE08F25215E7}"/>
              </a:ext>
            </a:extLst>
          </p:cNvPr>
          <p:cNvSpPr txBox="1"/>
          <p:nvPr/>
        </p:nvSpPr>
        <p:spPr>
          <a:xfrm>
            <a:off x="6454241" y="3140339"/>
            <a:ext cx="198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highest income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9C0614-E8FE-4953-9DF2-07ABB2BFA864}"/>
              </a:ext>
            </a:extLst>
          </p:cNvPr>
          <p:cNvSpPr txBox="1"/>
          <p:nvPr/>
        </p:nvSpPr>
        <p:spPr>
          <a:xfrm>
            <a:off x="6312665" y="5104381"/>
            <a:ext cx="198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lowest income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ED7728-038B-4631-A62B-DA2C39E6323E}"/>
              </a:ext>
            </a:extLst>
          </p:cNvPr>
          <p:cNvCxnSpPr>
            <a:cxnSpLocks/>
          </p:cNvCxnSpPr>
          <p:nvPr/>
        </p:nvCxnSpPr>
        <p:spPr>
          <a:xfrm>
            <a:off x="1101687" y="3327094"/>
            <a:ext cx="7050795" cy="1432193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  <a:alpha val="53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61F7E26-0075-4F74-A366-AF79A82670EB}"/>
              </a:ext>
            </a:extLst>
          </p:cNvPr>
          <p:cNvSpPr txBox="1"/>
          <p:nvPr/>
        </p:nvSpPr>
        <p:spPr>
          <a:xfrm>
            <a:off x="8251633" y="4505902"/>
            <a:ext cx="661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main effect</a:t>
            </a:r>
          </a:p>
        </p:txBody>
      </p:sp>
    </p:spTree>
    <p:extLst>
      <p:ext uri="{BB962C8B-B14F-4D97-AF65-F5344CB8AC3E}">
        <p14:creationId xmlns:p14="http://schemas.microsoft.com/office/powerpoint/2010/main" val="260791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358" y="1113575"/>
            <a:ext cx="8369929" cy="37390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/>
              <a:t>Acknowledgement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</a:t>
            </a:r>
            <a:r>
              <a:rPr lang="en-US" altLang="zh-CN" sz="2000" dirty="0"/>
              <a:t>is research was</a:t>
            </a:r>
            <a:r>
              <a:rPr lang="en-US" sz="2000" dirty="0"/>
              <a:t> supported in part by a donation from Dr. Lee </a:t>
            </a:r>
            <a:r>
              <a:rPr lang="en-US" sz="2000" dirty="0" err="1"/>
              <a:t>Shau</a:t>
            </a:r>
            <a:r>
              <a:rPr lang="en-US" sz="2000" dirty="0"/>
              <a:t> </a:t>
            </a:r>
            <a:r>
              <a:rPr lang="en-US" sz="2000" dirty="0" err="1"/>
              <a:t>Kee</a:t>
            </a:r>
            <a:r>
              <a:rPr lang="en-US" sz="2000" dirty="0"/>
              <a:t>, GBM, through HKBU Research Grant Scheme (LSK/14-15/P13, Zhao PI) and a China Ministry of Education Major Grant for Social Sciences through </a:t>
            </a:r>
            <a:r>
              <a:rPr lang="en-US" sz="2000" dirty="0" err="1"/>
              <a:t>Fudan</a:t>
            </a:r>
            <a:r>
              <a:rPr lang="en-US" sz="2000" dirty="0"/>
              <a:t> University Center for Information and Communication Studies (11JJD860007, Zhao PI).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zh-CN" altLang="en-US" sz="2000" b="1" dirty="0">
                <a:latin typeface="STKaiti" panose="02010600040101010101" pitchFamily="2" charset="-122"/>
                <a:ea typeface="STKaiti" panose="02010600040101010101" pitchFamily="2" charset="-122"/>
              </a:rPr>
              <a:t>鳴謝</a:t>
            </a:r>
            <a:endParaRPr lang="en-US" altLang="zh-CN" sz="20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TW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本研究</a:t>
            </a:r>
            <a:r>
              <a:rPr lang="zh-CN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獲</a:t>
            </a:r>
            <a:r>
              <a:rPr lang="zh-TW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香港浸會大學「李兆基博士資助研究計劃」</a:t>
            </a:r>
            <a:r>
              <a:rPr lang="en-US" altLang="zh-TW" sz="2000" dirty="0">
                <a:latin typeface="STKaiti" panose="02010600040101010101" pitchFamily="2" charset="-122"/>
                <a:ea typeface="STKaiti" panose="02010600040101010101" pitchFamily="2" charset="-122"/>
              </a:rPr>
              <a:t>(LSK/14-15/P13</a:t>
            </a:r>
            <a:r>
              <a:rPr lang="zh-TW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，趙心樹主持</a:t>
            </a:r>
            <a:r>
              <a:rPr lang="en-US" altLang="zh-TW" sz="2000" dirty="0">
                <a:latin typeface="STKaiti" panose="02010600040101010101" pitchFamily="2" charset="-122"/>
                <a:ea typeface="STKaiti" panose="02010600040101010101" pitchFamily="2" charset="-122"/>
              </a:rPr>
              <a:t>) </a:t>
            </a:r>
            <a:r>
              <a:rPr lang="zh-TW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及復旦大學信息與傳播研究中心「教育部人文社會科學重點研究基地重大項目」（編號 </a:t>
            </a:r>
            <a:r>
              <a:rPr lang="en-US" altLang="zh-TW" sz="2000" dirty="0">
                <a:latin typeface="STKaiti" panose="02010600040101010101" pitchFamily="2" charset="-122"/>
                <a:ea typeface="STKaiti" panose="02010600040101010101" pitchFamily="2" charset="-122"/>
              </a:rPr>
              <a:t>11JJD860007,</a:t>
            </a:r>
            <a:r>
              <a:rPr lang="zh-TW" altLang="en-US" sz="2000" dirty="0">
                <a:latin typeface="STKaiti" panose="02010600040101010101" pitchFamily="2" charset="-122"/>
                <a:ea typeface="STKaiti" panose="02010600040101010101" pitchFamily="2" charset="-122"/>
              </a:rPr>
              <a:t>趙心樹主持）资助。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5" name="Picture 6" descr="https://upload.wikimedia.org/wikipedia/en/thumb/0/0f/Hkbu_logo2.svg/1280px-Hkbu_logo2.sv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" y="6290649"/>
            <a:ext cx="2228305" cy="5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32" y="0"/>
            <a:ext cx="959327" cy="98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734733" y="6463786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12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  <p:pic>
        <p:nvPicPr>
          <p:cNvPr id="8" name="Picture 2" descr="Image result for 上海交通大学 logo 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548" y="50339"/>
            <a:ext cx="794503" cy="7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153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香港浸会大学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1488373"/>
            <a:ext cx="2988605" cy="298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0725" y="130969"/>
            <a:ext cx="7721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HK" sz="4800" dirty="0">
                <a:solidFill>
                  <a:schemeClr val="tx2"/>
                </a:solidFill>
              </a:rPr>
              <a:t>Thank You </a:t>
            </a:r>
          </a:p>
        </p:txBody>
      </p:sp>
      <p:pic>
        <p:nvPicPr>
          <p:cNvPr id="4" name="Picture 2" descr="D:\Dropbox\Photo\Head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" y="38100"/>
            <a:ext cx="1371600" cy="13287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50" y="5299363"/>
            <a:ext cx="1689149" cy="173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8734733" y="6463786"/>
            <a:ext cx="37305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355B007-29AD-4941-8093-81ADE0AABE27}" type="slidenum">
              <a:rPr lang="en-US" altLang="zh-CN" sz="1200">
                <a:solidFill>
                  <a:srgbClr val="898989"/>
                </a:solidFill>
              </a:rPr>
              <a:pPr algn="ctr" eaLnBrk="1" hangingPunct="1"/>
              <a:t>13</a:t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  <p:sp>
        <p:nvSpPr>
          <p:cNvPr id="3" name="AutoShape 2" descr="Image result for 上海交通大学 log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上海交通大学 logo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7" descr="Image result for 上海交通大学 logo 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2" descr="Image result for 上海交通大学 logo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231" y="1273969"/>
            <a:ext cx="3966128" cy="375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76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698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3609</TotalTime>
  <Words>1059</Words>
  <Application>Microsoft Office PowerPoint</Application>
  <PresentationFormat>On-screen Show (4:3)</PresentationFormat>
  <Paragraphs>154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华文楷体</vt:lpstr>
      <vt:lpstr>Arial</vt:lpstr>
      <vt:lpstr>Calibri</vt:lpstr>
      <vt:lpstr>Century Gothic</vt:lpstr>
      <vt:lpstr>Office Theme</vt:lpstr>
      <vt:lpstr>Interpreting Main Effect with Moderation -- A View Through the Prism of Causal Dissection Presentation at Antai College of Economics &amp; Management Shanghai Jiao Tong University 20 November  2017</vt:lpstr>
      <vt:lpstr>Interpreting Main Effect with Moderation -- A View Through the Prism of Causal Dissection </vt:lpstr>
      <vt:lpstr>PowerPoint Presentation</vt:lpstr>
      <vt:lpstr>confounding, mediation and moderation</vt:lpstr>
      <vt:lpstr>Sequence of Causal Partition</vt:lpstr>
      <vt:lpstr>Mediation and Moderation</vt:lpstr>
      <vt:lpstr>Main effect in Moderation</vt:lpstr>
      <vt:lpstr>main effect to separate moderation and non-moderation</vt:lpstr>
      <vt:lpstr>A typology of moderation and non-moderation</vt:lpstr>
      <vt:lpstr>Basic 8 Types of Complementary Moderation</vt:lpstr>
      <vt:lpstr>Traditional Media Reduce Digital Gap</vt:lpstr>
      <vt:lpstr>PowerPoint Presentation</vt:lpstr>
      <vt:lpstr>Thank You </vt:lpstr>
    </vt:vector>
  </TitlesOfParts>
  <Company>hkbu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of Just Enough Information -- Inverted U Effect of Title Length on Online Read and Relay</dc:title>
  <dc:creator>Angela WD</dc:creator>
  <cp:lastModifiedBy>Xinshu Zhao</cp:lastModifiedBy>
  <cp:revision>285</cp:revision>
  <cp:lastPrinted>2018-02-01T09:43:26Z</cp:lastPrinted>
  <dcterms:created xsi:type="dcterms:W3CDTF">2016-07-21T20:03:20Z</dcterms:created>
  <dcterms:modified xsi:type="dcterms:W3CDTF">2022-06-28T07:18:00Z</dcterms:modified>
</cp:coreProperties>
</file>