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9" r:id="rId4"/>
    <p:sldId id="267" r:id="rId5"/>
    <p:sldId id="268" r:id="rId6"/>
    <p:sldId id="257" r:id="rId7"/>
    <p:sldId id="258" r:id="rId8"/>
    <p:sldId id="259" r:id="rId9"/>
    <p:sldId id="260" r:id="rId10"/>
    <p:sldId id="261" r:id="rId11"/>
    <p:sldId id="262" r:id="rId12"/>
    <p:sldId id="263" r:id="rId13"/>
    <p:sldId id="264" r:id="rId14"/>
    <p:sldId id="265" r:id="rId15"/>
  </p:sldIdLst>
  <p:sldSz cx="12192000" cy="6858000"/>
  <p:notesSz cx="6858000" cy="9144000"/>
  <p:defaultText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629"/>
  </p:normalViewPr>
  <p:slideViewPr>
    <p:cSldViewPr snapToGrid="0">
      <p:cViewPr varScale="1">
        <p:scale>
          <a:sx n="121" d="100"/>
          <a:sy n="121" d="100"/>
        </p:scale>
        <p:origin x="20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5E1C-98E5-A724-067B-F021B564C30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MO"/>
          </a:p>
        </p:txBody>
      </p:sp>
      <p:sp>
        <p:nvSpPr>
          <p:cNvPr id="3" name="Subtitle 2">
            <a:extLst>
              <a:ext uri="{FF2B5EF4-FFF2-40B4-BE49-F238E27FC236}">
                <a16:creationId xmlns:a16="http://schemas.microsoft.com/office/drawing/2014/main" id="{272CFE79-0927-5284-C061-F1872715F7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MO"/>
          </a:p>
        </p:txBody>
      </p:sp>
      <p:sp>
        <p:nvSpPr>
          <p:cNvPr id="4" name="Date Placeholder 3">
            <a:extLst>
              <a:ext uri="{FF2B5EF4-FFF2-40B4-BE49-F238E27FC236}">
                <a16:creationId xmlns:a16="http://schemas.microsoft.com/office/drawing/2014/main" id="{24ED9C64-F210-BD2A-DB1C-C880B93BA8CA}"/>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F887FA95-DB93-ECE8-4BE3-988D6A66D4BC}"/>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70A8010C-701E-7ECC-B3AC-644A96B26A80}"/>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2424924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18133-C7DE-2DEB-40F3-FFFE16640067}"/>
              </a:ext>
            </a:extLst>
          </p:cNvPr>
          <p:cNvSpPr>
            <a:spLocks noGrp="1"/>
          </p:cNvSpPr>
          <p:nvPr>
            <p:ph type="title"/>
          </p:nvPr>
        </p:nvSpPr>
        <p:spPr/>
        <p:txBody>
          <a:bodyPr/>
          <a:lstStyle/>
          <a:p>
            <a:r>
              <a:rPr lang="en-GB"/>
              <a:t>Click to edit Master title style</a:t>
            </a:r>
            <a:endParaRPr lang="en-MO"/>
          </a:p>
        </p:txBody>
      </p:sp>
      <p:sp>
        <p:nvSpPr>
          <p:cNvPr id="3" name="Content Placeholder 2">
            <a:extLst>
              <a:ext uri="{FF2B5EF4-FFF2-40B4-BE49-F238E27FC236}">
                <a16:creationId xmlns:a16="http://schemas.microsoft.com/office/drawing/2014/main" id="{B86D6B6F-16F1-2A41-1FDF-55890371338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Date Placeholder 3">
            <a:extLst>
              <a:ext uri="{FF2B5EF4-FFF2-40B4-BE49-F238E27FC236}">
                <a16:creationId xmlns:a16="http://schemas.microsoft.com/office/drawing/2014/main" id="{A5FA1F23-9294-A955-20D9-AF191FC0FCE7}"/>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F9709E96-FF0D-2DE8-F372-38A5C1952FAD}"/>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2370377F-5045-A18F-E503-795D32514165}"/>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236433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6FF2C-D8A8-4632-7C01-746207BD451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MO"/>
          </a:p>
        </p:txBody>
      </p:sp>
      <p:sp>
        <p:nvSpPr>
          <p:cNvPr id="3" name="Text Placeholder 2">
            <a:extLst>
              <a:ext uri="{FF2B5EF4-FFF2-40B4-BE49-F238E27FC236}">
                <a16:creationId xmlns:a16="http://schemas.microsoft.com/office/drawing/2014/main" id="{7112FAD7-946C-F13B-B169-EA6B445C90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56811B8-E3A5-AAB2-0FC8-75BCD66837B2}"/>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0BA3F8A6-D499-4202-42BA-BB7EA23D55A8}"/>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E492D977-31ED-870C-908F-39B30009386E}"/>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3946894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B482-1EE7-E932-CAF3-E9D90FE56520}"/>
              </a:ext>
            </a:extLst>
          </p:cNvPr>
          <p:cNvSpPr>
            <a:spLocks noGrp="1"/>
          </p:cNvSpPr>
          <p:nvPr>
            <p:ph type="title"/>
          </p:nvPr>
        </p:nvSpPr>
        <p:spPr/>
        <p:txBody>
          <a:bodyPr/>
          <a:lstStyle/>
          <a:p>
            <a:r>
              <a:rPr lang="en-GB"/>
              <a:t>Click to edit Master title style</a:t>
            </a:r>
            <a:endParaRPr lang="en-MO"/>
          </a:p>
        </p:txBody>
      </p:sp>
      <p:sp>
        <p:nvSpPr>
          <p:cNvPr id="3" name="Content Placeholder 2">
            <a:extLst>
              <a:ext uri="{FF2B5EF4-FFF2-40B4-BE49-F238E27FC236}">
                <a16:creationId xmlns:a16="http://schemas.microsoft.com/office/drawing/2014/main" id="{900DB173-1E28-9DD3-E0D9-899EDD050D0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Content Placeholder 3">
            <a:extLst>
              <a:ext uri="{FF2B5EF4-FFF2-40B4-BE49-F238E27FC236}">
                <a16:creationId xmlns:a16="http://schemas.microsoft.com/office/drawing/2014/main" id="{072E8D68-4245-40F5-EBEF-7A3E967E793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5" name="Date Placeholder 4">
            <a:extLst>
              <a:ext uri="{FF2B5EF4-FFF2-40B4-BE49-F238E27FC236}">
                <a16:creationId xmlns:a16="http://schemas.microsoft.com/office/drawing/2014/main" id="{187DC8F0-FD43-2315-DF9B-3EC4B6D2B4DD}"/>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6" name="Footer Placeholder 5">
            <a:extLst>
              <a:ext uri="{FF2B5EF4-FFF2-40B4-BE49-F238E27FC236}">
                <a16:creationId xmlns:a16="http://schemas.microsoft.com/office/drawing/2014/main" id="{890E2F3C-07B2-8AD0-0B6E-35C2108DE2A8}"/>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641691DF-9113-9696-C7B9-A2B87721C1F3}"/>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281521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BA220-E3A6-E53B-26AC-42E60FC048E5}"/>
              </a:ext>
            </a:extLst>
          </p:cNvPr>
          <p:cNvSpPr>
            <a:spLocks noGrp="1"/>
          </p:cNvSpPr>
          <p:nvPr>
            <p:ph type="title"/>
          </p:nvPr>
        </p:nvSpPr>
        <p:spPr>
          <a:xfrm>
            <a:off x="839788" y="365125"/>
            <a:ext cx="10515600" cy="1325563"/>
          </a:xfrm>
        </p:spPr>
        <p:txBody>
          <a:bodyPr/>
          <a:lstStyle/>
          <a:p>
            <a:r>
              <a:rPr lang="en-GB"/>
              <a:t>Click to edit Master title style</a:t>
            </a:r>
            <a:endParaRPr lang="en-MO"/>
          </a:p>
        </p:txBody>
      </p:sp>
      <p:sp>
        <p:nvSpPr>
          <p:cNvPr id="3" name="Text Placeholder 2">
            <a:extLst>
              <a:ext uri="{FF2B5EF4-FFF2-40B4-BE49-F238E27FC236}">
                <a16:creationId xmlns:a16="http://schemas.microsoft.com/office/drawing/2014/main" id="{D9718B29-E2AB-17A3-54A8-16B12A06B6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1F01466-E3B1-E18D-F109-44B292CD022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5" name="Text Placeholder 4">
            <a:extLst>
              <a:ext uri="{FF2B5EF4-FFF2-40B4-BE49-F238E27FC236}">
                <a16:creationId xmlns:a16="http://schemas.microsoft.com/office/drawing/2014/main" id="{0F933A79-0D61-9DCB-2148-384601099C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220819F-B0B0-AA4C-6E75-501E72A2551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7" name="Date Placeholder 6">
            <a:extLst>
              <a:ext uri="{FF2B5EF4-FFF2-40B4-BE49-F238E27FC236}">
                <a16:creationId xmlns:a16="http://schemas.microsoft.com/office/drawing/2014/main" id="{73181AE4-2643-50B1-9BDF-DC93FF590109}"/>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8" name="Footer Placeholder 7">
            <a:extLst>
              <a:ext uri="{FF2B5EF4-FFF2-40B4-BE49-F238E27FC236}">
                <a16:creationId xmlns:a16="http://schemas.microsoft.com/office/drawing/2014/main" id="{CA355365-7D3B-FB4E-060B-B1B7172CAFE8}"/>
              </a:ext>
            </a:extLst>
          </p:cNvPr>
          <p:cNvSpPr>
            <a:spLocks noGrp="1"/>
          </p:cNvSpPr>
          <p:nvPr>
            <p:ph type="ftr" sz="quarter" idx="11"/>
          </p:nvPr>
        </p:nvSpPr>
        <p:spPr/>
        <p:txBody>
          <a:bodyPr/>
          <a:lstStyle/>
          <a:p>
            <a:endParaRPr lang="en-MO"/>
          </a:p>
        </p:txBody>
      </p:sp>
      <p:sp>
        <p:nvSpPr>
          <p:cNvPr id="9" name="Slide Number Placeholder 8">
            <a:extLst>
              <a:ext uri="{FF2B5EF4-FFF2-40B4-BE49-F238E27FC236}">
                <a16:creationId xmlns:a16="http://schemas.microsoft.com/office/drawing/2014/main" id="{BFB5BBF4-8B33-1BE5-4E70-58ECC37ADFAC}"/>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355066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99EFF-8BD7-813E-2048-B65F1E094578}"/>
              </a:ext>
            </a:extLst>
          </p:cNvPr>
          <p:cNvSpPr>
            <a:spLocks noGrp="1"/>
          </p:cNvSpPr>
          <p:nvPr>
            <p:ph type="title"/>
          </p:nvPr>
        </p:nvSpPr>
        <p:spPr/>
        <p:txBody>
          <a:bodyPr/>
          <a:lstStyle/>
          <a:p>
            <a:r>
              <a:rPr lang="en-GB"/>
              <a:t>Click to edit Master title style</a:t>
            </a:r>
            <a:endParaRPr lang="en-MO"/>
          </a:p>
        </p:txBody>
      </p:sp>
      <p:sp>
        <p:nvSpPr>
          <p:cNvPr id="3" name="Date Placeholder 2">
            <a:extLst>
              <a:ext uri="{FF2B5EF4-FFF2-40B4-BE49-F238E27FC236}">
                <a16:creationId xmlns:a16="http://schemas.microsoft.com/office/drawing/2014/main" id="{D46282B1-049D-18F7-D08F-11C2F88AED35}"/>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4" name="Footer Placeholder 3">
            <a:extLst>
              <a:ext uri="{FF2B5EF4-FFF2-40B4-BE49-F238E27FC236}">
                <a16:creationId xmlns:a16="http://schemas.microsoft.com/office/drawing/2014/main" id="{084C0A2C-1690-A56B-6DDB-DB61B455118C}"/>
              </a:ext>
            </a:extLst>
          </p:cNvPr>
          <p:cNvSpPr>
            <a:spLocks noGrp="1"/>
          </p:cNvSpPr>
          <p:nvPr>
            <p:ph type="ftr" sz="quarter" idx="11"/>
          </p:nvPr>
        </p:nvSpPr>
        <p:spPr/>
        <p:txBody>
          <a:bodyPr/>
          <a:lstStyle/>
          <a:p>
            <a:endParaRPr lang="en-MO"/>
          </a:p>
        </p:txBody>
      </p:sp>
      <p:sp>
        <p:nvSpPr>
          <p:cNvPr id="5" name="Slide Number Placeholder 4">
            <a:extLst>
              <a:ext uri="{FF2B5EF4-FFF2-40B4-BE49-F238E27FC236}">
                <a16:creationId xmlns:a16="http://schemas.microsoft.com/office/drawing/2014/main" id="{BEEE4AF0-7B4E-66F2-604B-4B606298A971}"/>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847212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16B0C9-5CD8-841F-CAFA-CE81E74C7367}"/>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3" name="Footer Placeholder 2">
            <a:extLst>
              <a:ext uri="{FF2B5EF4-FFF2-40B4-BE49-F238E27FC236}">
                <a16:creationId xmlns:a16="http://schemas.microsoft.com/office/drawing/2014/main" id="{BDE2DAF6-3064-9256-536C-311D1F179DFB}"/>
              </a:ext>
            </a:extLst>
          </p:cNvPr>
          <p:cNvSpPr>
            <a:spLocks noGrp="1"/>
          </p:cNvSpPr>
          <p:nvPr>
            <p:ph type="ftr" sz="quarter" idx="11"/>
          </p:nvPr>
        </p:nvSpPr>
        <p:spPr/>
        <p:txBody>
          <a:bodyPr/>
          <a:lstStyle/>
          <a:p>
            <a:endParaRPr lang="en-MO"/>
          </a:p>
        </p:txBody>
      </p:sp>
      <p:sp>
        <p:nvSpPr>
          <p:cNvPr id="4" name="Slide Number Placeholder 3">
            <a:extLst>
              <a:ext uri="{FF2B5EF4-FFF2-40B4-BE49-F238E27FC236}">
                <a16:creationId xmlns:a16="http://schemas.microsoft.com/office/drawing/2014/main" id="{1BFE7A39-66B4-7DC4-56CB-5D4D08B3575A}"/>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262421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3C5FE-C937-ADE9-F482-2396D5435F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MO"/>
          </a:p>
        </p:txBody>
      </p:sp>
      <p:sp>
        <p:nvSpPr>
          <p:cNvPr id="3" name="Content Placeholder 2">
            <a:extLst>
              <a:ext uri="{FF2B5EF4-FFF2-40B4-BE49-F238E27FC236}">
                <a16:creationId xmlns:a16="http://schemas.microsoft.com/office/drawing/2014/main" id="{440359C7-A22C-A45E-7816-086242E076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Text Placeholder 3">
            <a:extLst>
              <a:ext uri="{FF2B5EF4-FFF2-40B4-BE49-F238E27FC236}">
                <a16:creationId xmlns:a16="http://schemas.microsoft.com/office/drawing/2014/main" id="{E98C6817-235B-9880-9068-AE72F8C6E3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842231-D05C-9E07-326E-2E8F2B10A0D6}"/>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6" name="Footer Placeholder 5">
            <a:extLst>
              <a:ext uri="{FF2B5EF4-FFF2-40B4-BE49-F238E27FC236}">
                <a16:creationId xmlns:a16="http://schemas.microsoft.com/office/drawing/2014/main" id="{EF262298-ED3A-4B3D-5275-22F97A951279}"/>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FFC07F90-9427-79E0-B320-1DA383436724}"/>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866913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627E-2F48-6C2A-3F56-7FB9014BACE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MO"/>
          </a:p>
        </p:txBody>
      </p:sp>
      <p:sp>
        <p:nvSpPr>
          <p:cNvPr id="3" name="Picture Placeholder 2">
            <a:extLst>
              <a:ext uri="{FF2B5EF4-FFF2-40B4-BE49-F238E27FC236}">
                <a16:creationId xmlns:a16="http://schemas.microsoft.com/office/drawing/2014/main" id="{742A57FA-A51E-103F-8AC1-0C7A366918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O"/>
          </a:p>
        </p:txBody>
      </p:sp>
      <p:sp>
        <p:nvSpPr>
          <p:cNvPr id="4" name="Text Placeholder 3">
            <a:extLst>
              <a:ext uri="{FF2B5EF4-FFF2-40B4-BE49-F238E27FC236}">
                <a16:creationId xmlns:a16="http://schemas.microsoft.com/office/drawing/2014/main" id="{F137446B-E7F5-DC6B-C50D-EB4600271F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DA9DAD5-4B6C-7658-1F4B-1C0C3063619D}"/>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6" name="Footer Placeholder 5">
            <a:extLst>
              <a:ext uri="{FF2B5EF4-FFF2-40B4-BE49-F238E27FC236}">
                <a16:creationId xmlns:a16="http://schemas.microsoft.com/office/drawing/2014/main" id="{7B440AEE-5F0F-F784-6739-FB80253AA860}"/>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59DCD7F6-276C-EE52-1F18-515DB71F389A}"/>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1087186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0E30-EBE0-3EE5-C720-A4798A85CE41}"/>
              </a:ext>
            </a:extLst>
          </p:cNvPr>
          <p:cNvSpPr>
            <a:spLocks noGrp="1"/>
          </p:cNvSpPr>
          <p:nvPr>
            <p:ph type="title"/>
          </p:nvPr>
        </p:nvSpPr>
        <p:spPr/>
        <p:txBody>
          <a:bodyPr/>
          <a:lstStyle/>
          <a:p>
            <a:r>
              <a:rPr lang="en-GB"/>
              <a:t>Click to edit Master title style</a:t>
            </a:r>
            <a:endParaRPr lang="en-MO"/>
          </a:p>
        </p:txBody>
      </p:sp>
      <p:sp>
        <p:nvSpPr>
          <p:cNvPr id="3" name="Vertical Text Placeholder 2">
            <a:extLst>
              <a:ext uri="{FF2B5EF4-FFF2-40B4-BE49-F238E27FC236}">
                <a16:creationId xmlns:a16="http://schemas.microsoft.com/office/drawing/2014/main" id="{419E0F05-8142-492F-6264-B970EF77FE1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Date Placeholder 3">
            <a:extLst>
              <a:ext uri="{FF2B5EF4-FFF2-40B4-BE49-F238E27FC236}">
                <a16:creationId xmlns:a16="http://schemas.microsoft.com/office/drawing/2014/main" id="{F622CBD7-E6B0-169A-F81E-9963DF95C3A0}"/>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E3E5B92B-E772-E930-A5E1-0892DAFDF125}"/>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354F8E05-B9EB-45AD-5F4C-07D1E907DB2F}"/>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2536217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8335E7-EA38-E5E6-A05F-86AD6E279DE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MO"/>
          </a:p>
        </p:txBody>
      </p:sp>
      <p:sp>
        <p:nvSpPr>
          <p:cNvPr id="3" name="Vertical Text Placeholder 2">
            <a:extLst>
              <a:ext uri="{FF2B5EF4-FFF2-40B4-BE49-F238E27FC236}">
                <a16:creationId xmlns:a16="http://schemas.microsoft.com/office/drawing/2014/main" id="{A8FE4189-D7BE-D7D4-1D9C-BD55FA9B069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Date Placeholder 3">
            <a:extLst>
              <a:ext uri="{FF2B5EF4-FFF2-40B4-BE49-F238E27FC236}">
                <a16:creationId xmlns:a16="http://schemas.microsoft.com/office/drawing/2014/main" id="{BEBCC19A-5E05-54C4-F3C8-AE0FD90ABA98}"/>
              </a:ext>
            </a:extLst>
          </p:cNvPr>
          <p:cNvSpPr>
            <a:spLocks noGrp="1"/>
          </p:cNvSpPr>
          <p:nvPr>
            <p:ph type="dt" sz="half" idx="10"/>
          </p:nvPr>
        </p:nvSpPr>
        <p:spPr/>
        <p:txBody>
          <a:body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9CC10D4C-3F0D-75C1-2147-488C86B1B9D3}"/>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532C90A4-A314-C3CC-A497-39895E5F10F8}"/>
              </a:ext>
            </a:extLst>
          </p:cNvPr>
          <p:cNvSpPr>
            <a:spLocks noGrp="1"/>
          </p:cNvSpPr>
          <p:nvPr>
            <p:ph type="sldNum" sz="quarter" idx="12"/>
          </p:nvPr>
        </p:nvSpPr>
        <p:spPr/>
        <p:txBody>
          <a:bodyPr/>
          <a:lstStyle/>
          <a:p>
            <a:fld id="{7293FDA4-F73E-F34B-8ACF-D131BF33328B}" type="slidenum">
              <a:rPr lang="en-MO" smtClean="0"/>
              <a:t>‹#›</a:t>
            </a:fld>
            <a:endParaRPr lang="en-MO"/>
          </a:p>
        </p:txBody>
      </p:sp>
    </p:spTree>
    <p:extLst>
      <p:ext uri="{BB962C8B-B14F-4D97-AF65-F5344CB8AC3E}">
        <p14:creationId xmlns:p14="http://schemas.microsoft.com/office/powerpoint/2010/main" val="3101612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2BBA9F-E6F4-C4E4-9B10-3C83DB9E1B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MO"/>
          </a:p>
        </p:txBody>
      </p:sp>
      <p:sp>
        <p:nvSpPr>
          <p:cNvPr id="3" name="Text Placeholder 2">
            <a:extLst>
              <a:ext uri="{FF2B5EF4-FFF2-40B4-BE49-F238E27FC236}">
                <a16:creationId xmlns:a16="http://schemas.microsoft.com/office/drawing/2014/main" id="{2BE94627-F807-EFA4-D912-ED6E5D6057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O"/>
          </a:p>
        </p:txBody>
      </p:sp>
      <p:sp>
        <p:nvSpPr>
          <p:cNvPr id="4" name="Date Placeholder 3">
            <a:extLst>
              <a:ext uri="{FF2B5EF4-FFF2-40B4-BE49-F238E27FC236}">
                <a16:creationId xmlns:a16="http://schemas.microsoft.com/office/drawing/2014/main" id="{1C02FBD7-527B-2ECE-FE5C-D61463019E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924329-7A20-4842-A0BE-60E93640A203}" type="datetimeFigureOut">
              <a:rPr lang="en-MO" smtClean="0"/>
              <a:t>03/05/2023</a:t>
            </a:fld>
            <a:endParaRPr lang="en-MO"/>
          </a:p>
        </p:txBody>
      </p:sp>
      <p:sp>
        <p:nvSpPr>
          <p:cNvPr id="5" name="Footer Placeholder 4">
            <a:extLst>
              <a:ext uri="{FF2B5EF4-FFF2-40B4-BE49-F238E27FC236}">
                <a16:creationId xmlns:a16="http://schemas.microsoft.com/office/drawing/2014/main" id="{B305E6C5-80EA-CE08-D2F9-1F917A6AF3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O"/>
          </a:p>
        </p:txBody>
      </p:sp>
      <p:sp>
        <p:nvSpPr>
          <p:cNvPr id="6" name="Slide Number Placeholder 5">
            <a:extLst>
              <a:ext uri="{FF2B5EF4-FFF2-40B4-BE49-F238E27FC236}">
                <a16:creationId xmlns:a16="http://schemas.microsoft.com/office/drawing/2014/main" id="{2AF65EAF-CF53-5167-0EBD-1E10A570DB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93FDA4-F73E-F34B-8ACF-D131BF33328B}" type="slidenum">
              <a:rPr lang="en-MO" smtClean="0"/>
              <a:t>‹#›</a:t>
            </a:fld>
            <a:endParaRPr lang="en-MO"/>
          </a:p>
        </p:txBody>
      </p:sp>
    </p:spTree>
    <p:extLst>
      <p:ext uri="{BB962C8B-B14F-4D97-AF65-F5344CB8AC3E}">
        <p14:creationId xmlns:p14="http://schemas.microsoft.com/office/powerpoint/2010/main" val="959170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CF3E1-67E5-B1E4-C5EA-335E9D3572E9}"/>
              </a:ext>
            </a:extLst>
          </p:cNvPr>
          <p:cNvSpPr>
            <a:spLocks noGrp="1"/>
          </p:cNvSpPr>
          <p:nvPr>
            <p:ph type="ctrTitle"/>
          </p:nvPr>
        </p:nvSpPr>
        <p:spPr/>
        <p:txBody>
          <a:bodyPr/>
          <a:lstStyle/>
          <a:p>
            <a:r>
              <a:rPr lang="en-MO" dirty="0"/>
              <a:t>Vampire Hypothesis</a:t>
            </a:r>
          </a:p>
        </p:txBody>
      </p:sp>
      <p:sp>
        <p:nvSpPr>
          <p:cNvPr id="3" name="Subtitle 2">
            <a:extLst>
              <a:ext uri="{FF2B5EF4-FFF2-40B4-BE49-F238E27FC236}">
                <a16:creationId xmlns:a16="http://schemas.microsoft.com/office/drawing/2014/main" id="{F45D2C4B-DC1A-289F-83FA-D679A93D8252}"/>
              </a:ext>
            </a:extLst>
          </p:cNvPr>
          <p:cNvSpPr>
            <a:spLocks noGrp="1"/>
          </p:cNvSpPr>
          <p:nvPr>
            <p:ph type="subTitle" idx="1"/>
          </p:nvPr>
        </p:nvSpPr>
        <p:spPr/>
        <p:txBody>
          <a:bodyPr/>
          <a:lstStyle/>
          <a:p>
            <a:r>
              <a:rPr lang="en-MO" dirty="0"/>
              <a:t>Nikolaus Boye and the first Swedish debunking</a:t>
            </a:r>
          </a:p>
        </p:txBody>
      </p:sp>
    </p:spTree>
    <p:extLst>
      <p:ext uri="{BB962C8B-B14F-4D97-AF65-F5344CB8AC3E}">
        <p14:creationId xmlns:p14="http://schemas.microsoft.com/office/powerpoint/2010/main" val="2365689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7774-1EEA-494E-AE6A-9D24BC8EBAE2}"/>
              </a:ext>
            </a:extLst>
          </p:cNvPr>
          <p:cNvSpPr>
            <a:spLocks noGrp="1"/>
          </p:cNvSpPr>
          <p:nvPr>
            <p:ph type="title"/>
          </p:nvPr>
        </p:nvSpPr>
        <p:spPr/>
        <p:txBody>
          <a:bodyPr/>
          <a:lstStyle/>
          <a:p>
            <a:pPr algn="ctr"/>
            <a:r>
              <a:rPr lang="en-US" dirty="0"/>
              <a:t>Plica </a:t>
            </a:r>
            <a:r>
              <a:rPr lang="en-US" dirty="0" err="1"/>
              <a:t>Polonica</a:t>
            </a:r>
            <a:endParaRPr lang="en-US" dirty="0"/>
          </a:p>
        </p:txBody>
      </p:sp>
      <p:pic>
        <p:nvPicPr>
          <p:cNvPr id="6" name="Content Placeholder 5">
            <a:extLst>
              <a:ext uri="{FF2B5EF4-FFF2-40B4-BE49-F238E27FC236}">
                <a16:creationId xmlns:a16="http://schemas.microsoft.com/office/drawing/2014/main" id="{94B7AE6C-67A4-EB4D-95FC-053A3FE98367}"/>
              </a:ext>
            </a:extLst>
          </p:cNvPr>
          <p:cNvPicPr>
            <a:picLocks noGrp="1" noChangeAspect="1"/>
          </p:cNvPicPr>
          <p:nvPr>
            <p:ph sz="half" idx="1"/>
          </p:nvPr>
        </p:nvPicPr>
        <p:blipFill>
          <a:blip r:embed="rId2"/>
          <a:stretch>
            <a:fillRect/>
          </a:stretch>
        </p:blipFill>
        <p:spPr>
          <a:xfrm>
            <a:off x="1784350" y="2769394"/>
            <a:ext cx="3289300" cy="2463800"/>
          </a:xfrm>
        </p:spPr>
      </p:pic>
      <p:pic>
        <p:nvPicPr>
          <p:cNvPr id="8" name="Content Placeholder 7">
            <a:extLst>
              <a:ext uri="{FF2B5EF4-FFF2-40B4-BE49-F238E27FC236}">
                <a16:creationId xmlns:a16="http://schemas.microsoft.com/office/drawing/2014/main" id="{3261C0C4-8DDC-644E-B474-D32D547FBEE6}"/>
              </a:ext>
            </a:extLst>
          </p:cNvPr>
          <p:cNvPicPr>
            <a:picLocks noGrp="1" noChangeAspect="1"/>
          </p:cNvPicPr>
          <p:nvPr>
            <p:ph sz="half" idx="2"/>
          </p:nvPr>
        </p:nvPicPr>
        <p:blipFill>
          <a:blip r:embed="rId3"/>
          <a:stretch>
            <a:fillRect/>
          </a:stretch>
        </p:blipFill>
        <p:spPr>
          <a:xfrm>
            <a:off x="7124700" y="2763044"/>
            <a:ext cx="3276600" cy="2476500"/>
          </a:xfrm>
        </p:spPr>
      </p:pic>
    </p:spTree>
    <p:extLst>
      <p:ext uri="{BB962C8B-B14F-4D97-AF65-F5344CB8AC3E}">
        <p14:creationId xmlns:p14="http://schemas.microsoft.com/office/powerpoint/2010/main" val="151505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2686-9E48-CB4B-9DB1-33605B76C108}"/>
              </a:ext>
            </a:extLst>
          </p:cNvPr>
          <p:cNvSpPr>
            <a:spLocks noGrp="1"/>
          </p:cNvSpPr>
          <p:nvPr>
            <p:ph type="title"/>
          </p:nvPr>
        </p:nvSpPr>
        <p:spPr/>
        <p:txBody>
          <a:bodyPr/>
          <a:lstStyle/>
          <a:p>
            <a:pPr algn="ctr"/>
            <a:r>
              <a:rPr lang="en-US" dirty="0"/>
              <a:t>Origins of Syphilis</a:t>
            </a:r>
          </a:p>
        </p:txBody>
      </p:sp>
      <p:pic>
        <p:nvPicPr>
          <p:cNvPr id="6" name="Content Placeholder 5">
            <a:extLst>
              <a:ext uri="{FF2B5EF4-FFF2-40B4-BE49-F238E27FC236}">
                <a16:creationId xmlns:a16="http://schemas.microsoft.com/office/drawing/2014/main" id="{40A69383-D0C5-8644-80F9-E8F2EBD913C2}"/>
              </a:ext>
            </a:extLst>
          </p:cNvPr>
          <p:cNvPicPr>
            <a:picLocks noGrp="1" noChangeAspect="1"/>
          </p:cNvPicPr>
          <p:nvPr>
            <p:ph sz="half" idx="1"/>
          </p:nvPr>
        </p:nvPicPr>
        <p:blipFill>
          <a:blip r:embed="rId2"/>
          <a:stretch>
            <a:fillRect/>
          </a:stretch>
        </p:blipFill>
        <p:spPr>
          <a:xfrm>
            <a:off x="1733550" y="2801144"/>
            <a:ext cx="3390900" cy="2400300"/>
          </a:xfrm>
        </p:spPr>
      </p:pic>
      <p:pic>
        <p:nvPicPr>
          <p:cNvPr id="8" name="Content Placeholder 7">
            <a:extLst>
              <a:ext uri="{FF2B5EF4-FFF2-40B4-BE49-F238E27FC236}">
                <a16:creationId xmlns:a16="http://schemas.microsoft.com/office/drawing/2014/main" id="{9E845E3C-76CD-C841-B66D-0A137201AAF8}"/>
              </a:ext>
            </a:extLst>
          </p:cNvPr>
          <p:cNvPicPr>
            <a:picLocks noGrp="1" noChangeAspect="1"/>
          </p:cNvPicPr>
          <p:nvPr>
            <p:ph sz="half" idx="2"/>
          </p:nvPr>
        </p:nvPicPr>
        <p:blipFill>
          <a:blip r:embed="rId3"/>
          <a:stretch>
            <a:fillRect/>
          </a:stretch>
        </p:blipFill>
        <p:spPr>
          <a:xfrm>
            <a:off x="6794500" y="2966244"/>
            <a:ext cx="3937000" cy="2070100"/>
          </a:xfrm>
        </p:spPr>
      </p:pic>
    </p:spTree>
    <p:extLst>
      <p:ext uri="{BB962C8B-B14F-4D97-AF65-F5344CB8AC3E}">
        <p14:creationId xmlns:p14="http://schemas.microsoft.com/office/powerpoint/2010/main" val="3509208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FAA19-AE40-994F-A7FF-716743955838}"/>
              </a:ext>
            </a:extLst>
          </p:cNvPr>
          <p:cNvSpPr>
            <a:spLocks noGrp="1"/>
          </p:cNvSpPr>
          <p:nvPr>
            <p:ph type="title"/>
          </p:nvPr>
        </p:nvSpPr>
        <p:spPr/>
        <p:txBody>
          <a:bodyPr/>
          <a:lstStyle/>
          <a:p>
            <a:pPr algn="ctr"/>
            <a:r>
              <a:rPr lang="en-US" dirty="0"/>
              <a:t>A Ministering Angel …</a:t>
            </a:r>
          </a:p>
        </p:txBody>
      </p:sp>
      <p:pic>
        <p:nvPicPr>
          <p:cNvPr id="5" name="Content Placeholder 4">
            <a:extLst>
              <a:ext uri="{FF2B5EF4-FFF2-40B4-BE49-F238E27FC236}">
                <a16:creationId xmlns:a16="http://schemas.microsoft.com/office/drawing/2014/main" id="{7CDDB927-42BA-4F4B-B623-8485B4C9B153}"/>
              </a:ext>
            </a:extLst>
          </p:cNvPr>
          <p:cNvPicPr>
            <a:picLocks noGrp="1" noChangeAspect="1"/>
          </p:cNvPicPr>
          <p:nvPr>
            <p:ph idx="1"/>
          </p:nvPr>
        </p:nvPicPr>
        <p:blipFill>
          <a:blip r:embed="rId2"/>
          <a:stretch>
            <a:fillRect/>
          </a:stretch>
        </p:blipFill>
        <p:spPr>
          <a:xfrm>
            <a:off x="4502150" y="2724944"/>
            <a:ext cx="3187700" cy="2552700"/>
          </a:xfrm>
        </p:spPr>
      </p:pic>
    </p:spTree>
    <p:extLst>
      <p:ext uri="{BB962C8B-B14F-4D97-AF65-F5344CB8AC3E}">
        <p14:creationId xmlns:p14="http://schemas.microsoft.com/office/powerpoint/2010/main" val="2128572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43E45-98AC-474A-B8AA-265653EAA5F0}"/>
              </a:ext>
            </a:extLst>
          </p:cNvPr>
          <p:cNvSpPr>
            <a:spLocks noGrp="1"/>
          </p:cNvSpPr>
          <p:nvPr>
            <p:ph type="title"/>
          </p:nvPr>
        </p:nvSpPr>
        <p:spPr/>
        <p:txBody>
          <a:bodyPr/>
          <a:lstStyle/>
          <a:p>
            <a:pPr algn="ctr"/>
            <a:r>
              <a:rPr lang="en-US" dirty="0"/>
              <a:t>… and the Equivalent for Vampires</a:t>
            </a:r>
          </a:p>
        </p:txBody>
      </p:sp>
      <p:pic>
        <p:nvPicPr>
          <p:cNvPr id="6" name="Content Placeholder 5">
            <a:extLst>
              <a:ext uri="{FF2B5EF4-FFF2-40B4-BE49-F238E27FC236}">
                <a16:creationId xmlns:a16="http://schemas.microsoft.com/office/drawing/2014/main" id="{B3C1A804-51F6-294A-B605-96A51DD2D7E8}"/>
              </a:ext>
            </a:extLst>
          </p:cNvPr>
          <p:cNvPicPr>
            <a:picLocks noGrp="1" noChangeAspect="1"/>
          </p:cNvPicPr>
          <p:nvPr>
            <p:ph sz="half" idx="1"/>
          </p:nvPr>
        </p:nvPicPr>
        <p:blipFill>
          <a:blip r:embed="rId2"/>
          <a:stretch>
            <a:fillRect/>
          </a:stretch>
        </p:blipFill>
        <p:spPr>
          <a:xfrm>
            <a:off x="1892300" y="2680494"/>
            <a:ext cx="3073400" cy="2641600"/>
          </a:xfrm>
        </p:spPr>
      </p:pic>
      <p:pic>
        <p:nvPicPr>
          <p:cNvPr id="8" name="Content Placeholder 7">
            <a:extLst>
              <a:ext uri="{FF2B5EF4-FFF2-40B4-BE49-F238E27FC236}">
                <a16:creationId xmlns:a16="http://schemas.microsoft.com/office/drawing/2014/main" id="{A4E2BD0B-4930-FA43-97D8-B13873619BC1}"/>
              </a:ext>
            </a:extLst>
          </p:cNvPr>
          <p:cNvPicPr>
            <a:picLocks noGrp="1" noChangeAspect="1"/>
          </p:cNvPicPr>
          <p:nvPr>
            <p:ph sz="half" idx="2"/>
          </p:nvPr>
        </p:nvPicPr>
        <p:blipFill>
          <a:blip r:embed="rId3"/>
          <a:stretch>
            <a:fillRect/>
          </a:stretch>
        </p:blipFill>
        <p:spPr>
          <a:xfrm>
            <a:off x="7315200" y="2597944"/>
            <a:ext cx="2895600" cy="2806700"/>
          </a:xfrm>
        </p:spPr>
      </p:pic>
    </p:spTree>
    <p:extLst>
      <p:ext uri="{BB962C8B-B14F-4D97-AF65-F5344CB8AC3E}">
        <p14:creationId xmlns:p14="http://schemas.microsoft.com/office/powerpoint/2010/main" val="1473695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E9AF-CE22-9C5C-42ED-AA82FF74E77E}"/>
              </a:ext>
            </a:extLst>
          </p:cNvPr>
          <p:cNvSpPr>
            <a:spLocks noGrp="1"/>
          </p:cNvSpPr>
          <p:nvPr>
            <p:ph type="title"/>
          </p:nvPr>
        </p:nvSpPr>
        <p:spPr/>
        <p:txBody>
          <a:bodyPr/>
          <a:lstStyle/>
          <a:p>
            <a:r>
              <a:rPr lang="en-MO" dirty="0"/>
              <a:t>Boye’s Main argument</a:t>
            </a:r>
          </a:p>
        </p:txBody>
      </p:sp>
      <p:sp>
        <p:nvSpPr>
          <p:cNvPr id="3" name="Content Placeholder 2">
            <a:extLst>
              <a:ext uri="{FF2B5EF4-FFF2-40B4-BE49-F238E27FC236}">
                <a16:creationId xmlns:a16="http://schemas.microsoft.com/office/drawing/2014/main" id="{54869F37-D8CF-C8D3-52AB-3F6645616090}"/>
              </a:ext>
            </a:extLst>
          </p:cNvPr>
          <p:cNvSpPr>
            <a:spLocks noGrp="1"/>
          </p:cNvSpPr>
          <p:nvPr>
            <p:ph idx="1"/>
          </p:nvPr>
        </p:nvSpPr>
        <p:spPr/>
        <p:txBody>
          <a:bodyPr/>
          <a:lstStyle/>
          <a:p>
            <a:r>
              <a:rPr lang="en-MO" dirty="0"/>
              <a:t>1) vampirism must be an endemic disease, but it is not.</a:t>
            </a:r>
          </a:p>
          <a:p>
            <a:r>
              <a:rPr lang="en-MO" dirty="0"/>
              <a:t>2) four reasons why the vampire is not real, centring on</a:t>
            </a:r>
          </a:p>
          <a:p>
            <a:r>
              <a:rPr lang="en-MO"/>
              <a:t>      </a:t>
            </a:r>
            <a:r>
              <a:rPr lang="en-US" dirty="0"/>
              <a:t> </a:t>
            </a:r>
            <a:r>
              <a:rPr lang="en-MO"/>
              <a:t>a</a:t>
            </a:r>
            <a:r>
              <a:rPr lang="en-MO" dirty="0"/>
              <a:t>) the falsity of superstition</a:t>
            </a:r>
          </a:p>
          <a:p>
            <a:r>
              <a:rPr lang="en-MO" dirty="0"/>
              <a:t>       b) speed of decomposition</a:t>
            </a:r>
          </a:p>
          <a:p>
            <a:r>
              <a:rPr lang="en-MO" dirty="0"/>
              <a:t>       c) blood in the chest</a:t>
            </a:r>
          </a:p>
          <a:p>
            <a:r>
              <a:rPr lang="en-MO" dirty="0"/>
              <a:t>       d) </a:t>
            </a:r>
            <a:r>
              <a:rPr lang="en-MO"/>
              <a:t>new fingernails</a:t>
            </a:r>
            <a:r>
              <a:rPr lang="en-MO" dirty="0"/>
              <a:t>, and new skin</a:t>
            </a:r>
          </a:p>
          <a:p>
            <a:r>
              <a:rPr lang="en-MO" dirty="0"/>
              <a:t>3) spiritual argument – does not accept Paraceslan tripartite division of humans, and </a:t>
            </a:r>
            <a:r>
              <a:rPr lang="en-MO"/>
              <a:t>believes </a:t>
            </a:r>
            <a:r>
              <a:rPr lang="en-US" dirty="0"/>
              <a:t>in </a:t>
            </a:r>
            <a:r>
              <a:rPr lang="en-MO"/>
              <a:t>day </a:t>
            </a:r>
            <a:r>
              <a:rPr lang="en-MO" dirty="0"/>
              <a:t>of judgement resurrection of the body</a:t>
            </a:r>
          </a:p>
        </p:txBody>
      </p:sp>
    </p:spTree>
    <p:extLst>
      <p:ext uri="{BB962C8B-B14F-4D97-AF65-F5344CB8AC3E}">
        <p14:creationId xmlns:p14="http://schemas.microsoft.com/office/powerpoint/2010/main" val="165558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17972-5836-D54C-2290-C5B1169F28E7}"/>
              </a:ext>
            </a:extLst>
          </p:cNvPr>
          <p:cNvSpPr>
            <a:spLocks noGrp="1"/>
          </p:cNvSpPr>
          <p:nvPr>
            <p:ph type="title"/>
          </p:nvPr>
        </p:nvSpPr>
        <p:spPr/>
        <p:txBody>
          <a:bodyPr/>
          <a:lstStyle/>
          <a:p>
            <a:r>
              <a:rPr lang="en-MO" dirty="0"/>
              <a:t>Main theories</a:t>
            </a:r>
          </a:p>
        </p:txBody>
      </p:sp>
      <p:sp>
        <p:nvSpPr>
          <p:cNvPr id="3" name="Content Placeholder 2">
            <a:extLst>
              <a:ext uri="{FF2B5EF4-FFF2-40B4-BE49-F238E27FC236}">
                <a16:creationId xmlns:a16="http://schemas.microsoft.com/office/drawing/2014/main" id="{16D8F658-7CA3-D6F0-2DF1-F3B72B0F05D9}"/>
              </a:ext>
            </a:extLst>
          </p:cNvPr>
          <p:cNvSpPr>
            <a:spLocks noGrp="1"/>
          </p:cNvSpPr>
          <p:nvPr>
            <p:ph idx="1"/>
          </p:nvPr>
        </p:nvSpPr>
        <p:spPr/>
        <p:txBody>
          <a:bodyPr>
            <a:normAutofit lnSpcReduction="10000"/>
          </a:bodyPr>
          <a:lstStyle/>
          <a:p>
            <a:r>
              <a:rPr lang="en-MO" dirty="0"/>
              <a:t>Throughout Boye’s argument there is a need to explain through 2 major lenses</a:t>
            </a:r>
          </a:p>
          <a:p>
            <a:r>
              <a:rPr lang="en-MO" dirty="0"/>
              <a:t>1) the medical theories of H</a:t>
            </a:r>
            <a:r>
              <a:rPr lang="en-GB" dirty="0"/>
              <a:t>e</a:t>
            </a:r>
            <a:r>
              <a:rPr lang="en-MO" dirty="0"/>
              <a:t>rman Boerhaave, whom he never names, but whose work completely suffuses his debunking.  Boerhaave very popular in Sweden at the time, partly thanks to Kilean Stobaeus.</a:t>
            </a:r>
          </a:p>
          <a:p>
            <a:r>
              <a:rPr lang="en-MO" dirty="0"/>
              <a:t>2) Lutheran theology – one can only be ressurected once, which is in God’s hands.</a:t>
            </a:r>
          </a:p>
          <a:p>
            <a:r>
              <a:rPr lang="en-MO" dirty="0"/>
              <a:t>Is bound by Fluckinger’s report, which he correctly dissects into major themes, despite the fact that the </a:t>
            </a:r>
            <a:r>
              <a:rPr lang="en-MO" i="1" dirty="0"/>
              <a:t>Visum et Repertum </a:t>
            </a:r>
            <a:r>
              <a:rPr lang="en-MO" dirty="0"/>
              <a:t>is really a body by body description of 14 corpses.</a:t>
            </a:r>
          </a:p>
        </p:txBody>
      </p:sp>
    </p:spTree>
    <p:extLst>
      <p:ext uri="{BB962C8B-B14F-4D97-AF65-F5344CB8AC3E}">
        <p14:creationId xmlns:p14="http://schemas.microsoft.com/office/powerpoint/2010/main" val="584399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89DE7-ECE7-A8BE-360C-80A46F7B123D}"/>
              </a:ext>
            </a:extLst>
          </p:cNvPr>
          <p:cNvSpPr>
            <a:spLocks noGrp="1"/>
          </p:cNvSpPr>
          <p:nvPr>
            <p:ph type="title"/>
          </p:nvPr>
        </p:nvSpPr>
        <p:spPr/>
        <p:txBody>
          <a:bodyPr/>
          <a:lstStyle/>
          <a:p>
            <a:r>
              <a:rPr lang="en-MO" dirty="0"/>
              <a:t>Endemic diseases</a:t>
            </a:r>
          </a:p>
        </p:txBody>
      </p:sp>
      <p:sp>
        <p:nvSpPr>
          <p:cNvPr id="3" name="Content Placeholder 2">
            <a:extLst>
              <a:ext uri="{FF2B5EF4-FFF2-40B4-BE49-F238E27FC236}">
                <a16:creationId xmlns:a16="http://schemas.microsoft.com/office/drawing/2014/main" id="{77295962-C1F3-5FEA-1A61-1FC901621ACB}"/>
              </a:ext>
            </a:extLst>
          </p:cNvPr>
          <p:cNvSpPr>
            <a:spLocks noGrp="1"/>
          </p:cNvSpPr>
          <p:nvPr>
            <p:ph idx="1"/>
          </p:nvPr>
        </p:nvSpPr>
        <p:spPr/>
        <p:txBody>
          <a:bodyPr>
            <a:normAutofit fontScale="85000" lnSpcReduction="20000"/>
          </a:bodyPr>
          <a:lstStyle/>
          <a:p>
            <a:r>
              <a:rPr lang="en-MO" dirty="0"/>
              <a:t>If vampirism is a medical disease it must be one endemic to an area</a:t>
            </a:r>
          </a:p>
          <a:p>
            <a:r>
              <a:rPr lang="en-MO" dirty="0"/>
              <a:t>He names four– Plica Polonica, Scrofula, Phthisis and venereal disease.</a:t>
            </a:r>
          </a:p>
          <a:p>
            <a:r>
              <a:rPr lang="en-MO" dirty="0"/>
              <a:t>Plica Polonica, which involved matting of the hair, ulcers, weakness , fever and eventual death, was mainly found in Poland or East Germany – cutting off hair was fatal. Many now believe that this disease was not real.</a:t>
            </a:r>
          </a:p>
          <a:p>
            <a:r>
              <a:rPr lang="en-MO" dirty="0"/>
              <a:t>Scro</a:t>
            </a:r>
            <a:r>
              <a:rPr lang="en-US" dirty="0"/>
              <a:t>f</a:t>
            </a:r>
            <a:r>
              <a:rPr lang="en-MO" dirty="0"/>
              <a:t>ula he sees as endemic to Bergamo and Northern Italy. But it is in fact the same disease as Phthisis: both Tuberculosis. Maybe because it was heavily investigated and documented in Livorno, where they had quarantine facilities. Boerhaave, in his </a:t>
            </a:r>
            <a:r>
              <a:rPr lang="en-US" dirty="0"/>
              <a:t>“</a:t>
            </a:r>
            <a:r>
              <a:rPr lang="en-MO" dirty="0"/>
              <a:t>Institutes</a:t>
            </a:r>
            <a:r>
              <a:rPr lang="en-US" dirty="0"/>
              <a:t>”</a:t>
            </a:r>
            <a:r>
              <a:rPr lang="en-MO" dirty="0"/>
              <a:t>, also observes the phenomenon of women having neck tumours</a:t>
            </a:r>
          </a:p>
          <a:p>
            <a:r>
              <a:rPr lang="en-MO" dirty="0"/>
              <a:t>Syphilis he sees as endemic to Naples, despite having been brought there, as he freely admits, by Spanish mercenaries (thanks to Columbus) fighting for the king of France. This may be his Lutheran contempt for vices of the south, but he misreads his source,de Jussieres, who blames the mercenaries themselves.</a:t>
            </a:r>
          </a:p>
        </p:txBody>
      </p:sp>
    </p:spTree>
    <p:extLst>
      <p:ext uri="{BB962C8B-B14F-4D97-AF65-F5344CB8AC3E}">
        <p14:creationId xmlns:p14="http://schemas.microsoft.com/office/powerpoint/2010/main" val="310822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8377A-6B8B-4C50-0EA4-BE992DC90BE1}"/>
              </a:ext>
            </a:extLst>
          </p:cNvPr>
          <p:cNvSpPr>
            <a:spLocks noGrp="1"/>
          </p:cNvSpPr>
          <p:nvPr>
            <p:ph type="title"/>
          </p:nvPr>
        </p:nvSpPr>
        <p:spPr/>
        <p:txBody>
          <a:bodyPr/>
          <a:lstStyle/>
          <a:p>
            <a:r>
              <a:rPr lang="en-US" dirty="0"/>
              <a:t>S</a:t>
            </a:r>
            <a:r>
              <a:rPr lang="en-MO"/>
              <a:t>uperstitions</a:t>
            </a:r>
            <a:endParaRPr lang="en-MO" dirty="0"/>
          </a:p>
        </p:txBody>
      </p:sp>
      <p:sp>
        <p:nvSpPr>
          <p:cNvPr id="3" name="Content Placeholder 2">
            <a:extLst>
              <a:ext uri="{FF2B5EF4-FFF2-40B4-BE49-F238E27FC236}">
                <a16:creationId xmlns:a16="http://schemas.microsoft.com/office/drawing/2014/main" id="{29BCF17A-8549-32A0-A742-8414878BFEC3}"/>
              </a:ext>
            </a:extLst>
          </p:cNvPr>
          <p:cNvSpPr>
            <a:spLocks noGrp="1"/>
          </p:cNvSpPr>
          <p:nvPr>
            <p:ph idx="1"/>
          </p:nvPr>
        </p:nvSpPr>
        <p:spPr/>
        <p:txBody>
          <a:bodyPr>
            <a:normAutofit lnSpcReduction="10000"/>
          </a:bodyPr>
          <a:lstStyle/>
          <a:p>
            <a:r>
              <a:rPr lang="en-MO" dirty="0"/>
              <a:t>Complaints by victims that they had been attacked by vampires</a:t>
            </a:r>
            <a:r>
              <a:rPr lang="en-US" dirty="0"/>
              <a:t>,</a:t>
            </a:r>
            <a:r>
              <a:rPr lang="en-MO" dirty="0"/>
              <a:t> Boye refutes by reference to fact that other superstitions have been debunked.</a:t>
            </a:r>
          </a:p>
          <a:p>
            <a:r>
              <a:rPr lang="en-MO" dirty="0"/>
              <a:t>The changeling  child is simply hydrocephalus, the sudden chill on the body as one passes a gallows is simply fear (the only emotion, according to Aristotle, that can cause imbalance of humours), while the </a:t>
            </a:r>
            <a:r>
              <a:rPr lang="en-MO" i="1" dirty="0"/>
              <a:t>nixe </a:t>
            </a:r>
            <a:r>
              <a:rPr lang="en-MO" dirty="0"/>
              <a:t>at</a:t>
            </a:r>
            <a:r>
              <a:rPr lang="en-US" dirty="0"/>
              <a:t>t</a:t>
            </a:r>
            <a:r>
              <a:rPr lang="en-MO" dirty="0"/>
              <a:t>acking swimming person</a:t>
            </a:r>
            <a:r>
              <a:rPr lang="en-US" dirty="0"/>
              <a:t>s</a:t>
            </a:r>
            <a:r>
              <a:rPr lang="en-MO" dirty="0"/>
              <a:t> (in Sweden and Germany) is simply contraction of the muscles. Boerhaave also describes how the muscles contract in relation to cold.</a:t>
            </a:r>
          </a:p>
          <a:p>
            <a:r>
              <a:rPr lang="en-MO" dirty="0"/>
              <a:t>In all these cases he is using local examples to explain something he did not witness himself.</a:t>
            </a:r>
          </a:p>
        </p:txBody>
      </p:sp>
    </p:spTree>
    <p:extLst>
      <p:ext uri="{BB962C8B-B14F-4D97-AF65-F5344CB8AC3E}">
        <p14:creationId xmlns:p14="http://schemas.microsoft.com/office/powerpoint/2010/main" val="3508177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0545-551C-4ACF-A12B-6C2FE524FF9A}"/>
              </a:ext>
            </a:extLst>
          </p:cNvPr>
          <p:cNvSpPr>
            <a:spLocks noGrp="1"/>
          </p:cNvSpPr>
          <p:nvPr>
            <p:ph type="title"/>
          </p:nvPr>
        </p:nvSpPr>
        <p:spPr/>
        <p:txBody>
          <a:bodyPr/>
          <a:lstStyle/>
          <a:p>
            <a:r>
              <a:rPr lang="en-MO" dirty="0"/>
              <a:t>Slow decomposition of the body</a:t>
            </a:r>
          </a:p>
        </p:txBody>
      </p:sp>
      <p:sp>
        <p:nvSpPr>
          <p:cNvPr id="3" name="Content Placeholder 2">
            <a:extLst>
              <a:ext uri="{FF2B5EF4-FFF2-40B4-BE49-F238E27FC236}">
                <a16:creationId xmlns:a16="http://schemas.microsoft.com/office/drawing/2014/main" id="{28445270-C386-83C8-AAFD-AF913207D3B1}"/>
              </a:ext>
            </a:extLst>
          </p:cNvPr>
          <p:cNvSpPr>
            <a:spLocks noGrp="1"/>
          </p:cNvSpPr>
          <p:nvPr>
            <p:ph idx="1"/>
          </p:nvPr>
        </p:nvSpPr>
        <p:spPr/>
        <p:txBody>
          <a:bodyPr>
            <a:normAutofit lnSpcReduction="10000"/>
          </a:bodyPr>
          <a:lstStyle/>
          <a:p>
            <a:r>
              <a:rPr lang="en-MO" dirty="0"/>
              <a:t>H</a:t>
            </a:r>
            <a:r>
              <a:rPr lang="en-GB" dirty="0"/>
              <a:t>e</a:t>
            </a:r>
            <a:r>
              <a:rPr lang="en-MO" dirty="0"/>
              <a:t>re he resembles Buddeus, Frisch and Jablonski, whose “Opinion”(1732) also debunked vampirism using similar means.</a:t>
            </a:r>
          </a:p>
          <a:p>
            <a:r>
              <a:rPr lang="en-MO" dirty="0"/>
              <a:t>He notes that decomposition of </a:t>
            </a:r>
            <a:r>
              <a:rPr lang="en-US" dirty="0"/>
              <a:t>the </a:t>
            </a:r>
            <a:r>
              <a:rPr lang="en-MO" dirty="0"/>
              <a:t>body can be related to prevalence of alum or salt in the ground, or due to  weather, using again local examples, like the man exhumed after 23 days which he himself presided over.</a:t>
            </a:r>
          </a:p>
          <a:p>
            <a:r>
              <a:rPr lang="en-MO" dirty="0"/>
              <a:t>Like Buddeus, Frisch and Jablonski he also believes that </a:t>
            </a:r>
            <a:r>
              <a:rPr lang="en-US" dirty="0"/>
              <a:t>fat</a:t>
            </a:r>
            <a:r>
              <a:rPr lang="en-MO" dirty="0"/>
              <a:t> bodies may d</a:t>
            </a:r>
            <a:r>
              <a:rPr lang="en-US" dirty="0"/>
              <a:t>e</a:t>
            </a:r>
            <a:r>
              <a:rPr lang="en-MO" dirty="0"/>
              <a:t>compose more slowly than </a:t>
            </a:r>
            <a:r>
              <a:rPr lang="en-US" dirty="0"/>
              <a:t>slim</a:t>
            </a:r>
            <a:r>
              <a:rPr lang="en-MO" dirty="0"/>
              <a:t> ones.</a:t>
            </a:r>
          </a:p>
          <a:p>
            <a:r>
              <a:rPr lang="en-MO" dirty="0"/>
              <a:t>Unfortunately he had not read the report by Glaser, the original autopsist at Medvedia (not Fluckinger), who discovered that it was the thin bodies that decomp</a:t>
            </a:r>
            <a:r>
              <a:rPr lang="en-US" dirty="0"/>
              <a:t>o</a:t>
            </a:r>
            <a:r>
              <a:rPr lang="en-MO" dirty="0"/>
              <a:t>sed least quickly.</a:t>
            </a:r>
          </a:p>
        </p:txBody>
      </p:sp>
    </p:spTree>
    <p:extLst>
      <p:ext uri="{BB962C8B-B14F-4D97-AF65-F5344CB8AC3E}">
        <p14:creationId xmlns:p14="http://schemas.microsoft.com/office/powerpoint/2010/main" val="401670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EC8B-2D91-FEEE-22C0-C22609FB2D07}"/>
              </a:ext>
            </a:extLst>
          </p:cNvPr>
          <p:cNvSpPr>
            <a:spLocks noGrp="1"/>
          </p:cNvSpPr>
          <p:nvPr>
            <p:ph type="title"/>
          </p:nvPr>
        </p:nvSpPr>
        <p:spPr/>
        <p:txBody>
          <a:bodyPr/>
          <a:lstStyle/>
          <a:p>
            <a:r>
              <a:rPr lang="en-GB" dirty="0"/>
              <a:t>B</a:t>
            </a:r>
            <a:r>
              <a:rPr lang="en-MO" dirty="0"/>
              <a:t>lood in the chest</a:t>
            </a:r>
          </a:p>
        </p:txBody>
      </p:sp>
      <p:sp>
        <p:nvSpPr>
          <p:cNvPr id="3" name="Content Placeholder 2">
            <a:extLst>
              <a:ext uri="{FF2B5EF4-FFF2-40B4-BE49-F238E27FC236}">
                <a16:creationId xmlns:a16="http://schemas.microsoft.com/office/drawing/2014/main" id="{94616C02-BE65-D503-3E62-B91F3F2D7CDC}"/>
              </a:ext>
            </a:extLst>
          </p:cNvPr>
          <p:cNvSpPr>
            <a:spLocks noGrp="1"/>
          </p:cNvSpPr>
          <p:nvPr>
            <p:ph idx="1"/>
          </p:nvPr>
        </p:nvSpPr>
        <p:spPr/>
        <p:txBody>
          <a:bodyPr/>
          <a:lstStyle/>
          <a:p>
            <a:r>
              <a:rPr lang="en-MO" dirty="0"/>
              <a:t>Like Frisch, Buddeus and Jablonski, the Prussian scientists, he questions why blood is in the chest and not in the stomach if it has been ingested.</a:t>
            </a:r>
          </a:p>
          <a:p>
            <a:r>
              <a:rPr lang="en-MO" dirty="0"/>
              <a:t>He assumes, since the victims were mainly young adults, that prevalence of blood to do with a </a:t>
            </a:r>
            <a:r>
              <a:rPr lang="en-MO" i="1" dirty="0"/>
              <a:t>februm ardentum</a:t>
            </a:r>
            <a:r>
              <a:rPr lang="en-MO" dirty="0"/>
              <a:t>, to which the young are most susceptible.</a:t>
            </a:r>
          </a:p>
          <a:p>
            <a:r>
              <a:rPr lang="en-MO" dirty="0"/>
              <a:t>This shows influence of Boerhaave again, since the Dutchman devotes some space to the </a:t>
            </a:r>
            <a:r>
              <a:rPr lang="en-MO" i="1" dirty="0"/>
              <a:t>februm ardentum</a:t>
            </a:r>
            <a:r>
              <a:rPr lang="en-MO" dirty="0"/>
              <a:t>, a result of too much frenetic activity in which the capillaries and tubes of the bodies do not have as yet strong enough walls, making the bursting of blood inevitable.</a:t>
            </a:r>
          </a:p>
        </p:txBody>
      </p:sp>
    </p:spTree>
    <p:extLst>
      <p:ext uri="{BB962C8B-B14F-4D97-AF65-F5344CB8AC3E}">
        <p14:creationId xmlns:p14="http://schemas.microsoft.com/office/powerpoint/2010/main" val="3441728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9135F-7EFB-EC09-0D1C-5FCD20DE27A9}"/>
              </a:ext>
            </a:extLst>
          </p:cNvPr>
          <p:cNvSpPr>
            <a:spLocks noGrp="1"/>
          </p:cNvSpPr>
          <p:nvPr>
            <p:ph type="title"/>
          </p:nvPr>
        </p:nvSpPr>
        <p:spPr/>
        <p:txBody>
          <a:bodyPr/>
          <a:lstStyle/>
          <a:p>
            <a:r>
              <a:rPr lang="en-MO" dirty="0"/>
              <a:t>Fingernails and new skin</a:t>
            </a:r>
          </a:p>
        </p:txBody>
      </p:sp>
      <p:sp>
        <p:nvSpPr>
          <p:cNvPr id="3" name="Content Placeholder 2">
            <a:extLst>
              <a:ext uri="{FF2B5EF4-FFF2-40B4-BE49-F238E27FC236}">
                <a16:creationId xmlns:a16="http://schemas.microsoft.com/office/drawing/2014/main" id="{420C79BA-FBEA-0E3F-1931-ABB6F8B1CB6B}"/>
              </a:ext>
            </a:extLst>
          </p:cNvPr>
          <p:cNvSpPr>
            <a:spLocks noGrp="1"/>
          </p:cNvSpPr>
          <p:nvPr>
            <p:ph idx="1"/>
          </p:nvPr>
        </p:nvSpPr>
        <p:spPr/>
        <p:txBody>
          <a:bodyPr/>
          <a:lstStyle/>
          <a:p>
            <a:r>
              <a:rPr lang="en-MO" dirty="0"/>
              <a:t>His glib explanation for the regrowth is the same as the three Prussians, who observe that nails can regrow in bodies.</a:t>
            </a:r>
          </a:p>
          <a:p>
            <a:r>
              <a:rPr lang="en-MO" dirty="0"/>
              <a:t>Does not go so far as Nils Retzius five years later, who sees tuberculosis as being the cause</a:t>
            </a:r>
          </a:p>
        </p:txBody>
      </p:sp>
    </p:spTree>
    <p:extLst>
      <p:ext uri="{BB962C8B-B14F-4D97-AF65-F5344CB8AC3E}">
        <p14:creationId xmlns:p14="http://schemas.microsoft.com/office/powerpoint/2010/main" val="76541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CE9A5-70A9-49D4-679E-D702D31E14BE}"/>
              </a:ext>
            </a:extLst>
          </p:cNvPr>
          <p:cNvSpPr>
            <a:spLocks noGrp="1"/>
          </p:cNvSpPr>
          <p:nvPr>
            <p:ph type="title"/>
          </p:nvPr>
        </p:nvSpPr>
        <p:spPr/>
        <p:txBody>
          <a:bodyPr/>
          <a:lstStyle/>
          <a:p>
            <a:r>
              <a:rPr lang="en-GB" dirty="0"/>
              <a:t>S</a:t>
            </a:r>
            <a:r>
              <a:rPr lang="en-MO" dirty="0"/>
              <a:t>piritual reasons</a:t>
            </a:r>
          </a:p>
        </p:txBody>
      </p:sp>
      <p:sp>
        <p:nvSpPr>
          <p:cNvPr id="3" name="Content Placeholder 2">
            <a:extLst>
              <a:ext uri="{FF2B5EF4-FFF2-40B4-BE49-F238E27FC236}">
                <a16:creationId xmlns:a16="http://schemas.microsoft.com/office/drawing/2014/main" id="{E12C880B-8033-996E-4E60-9FB2036C04E7}"/>
              </a:ext>
            </a:extLst>
          </p:cNvPr>
          <p:cNvSpPr>
            <a:spLocks noGrp="1"/>
          </p:cNvSpPr>
          <p:nvPr>
            <p:ph idx="1"/>
          </p:nvPr>
        </p:nvSpPr>
        <p:spPr/>
        <p:txBody>
          <a:bodyPr>
            <a:normAutofit lnSpcReduction="10000"/>
          </a:bodyPr>
          <a:lstStyle/>
          <a:p>
            <a:r>
              <a:rPr lang="en-MO" dirty="0"/>
              <a:t>Boye keeps to the Lutheran belief that the body will be reunited to the soul at day of Judgement, and thus it cannot be united before.</a:t>
            </a:r>
          </a:p>
          <a:p>
            <a:r>
              <a:rPr lang="en-MO" dirty="0"/>
              <a:t>If corpses are literally leaving their graves</a:t>
            </a:r>
            <a:r>
              <a:rPr lang="en-US" dirty="0"/>
              <a:t>,</a:t>
            </a:r>
            <a:r>
              <a:rPr lang="en-MO" dirty="0"/>
              <a:t> this means they must have a ministering spirit helping them.</a:t>
            </a:r>
          </a:p>
          <a:p>
            <a:r>
              <a:rPr lang="en-MO" dirty="0"/>
              <a:t>His beliefs lead him towards dualism and thus to implicitly eschew the belief that the human being is divided into three parts: immortal soul, functioning spirit, corporeal body – the view of Paracelsus.</a:t>
            </a:r>
          </a:p>
          <a:p>
            <a:r>
              <a:rPr lang="en-MO" dirty="0"/>
              <a:t>This belief takes him into another implicit conflict with not only Cambridge Platonists like Henry More, but also with Boerhaave, who assumes that muscles are governed by animal spirts, mediating between soul and body.</a:t>
            </a:r>
          </a:p>
        </p:txBody>
      </p:sp>
    </p:spTree>
    <p:extLst>
      <p:ext uri="{BB962C8B-B14F-4D97-AF65-F5344CB8AC3E}">
        <p14:creationId xmlns:p14="http://schemas.microsoft.com/office/powerpoint/2010/main" val="3866826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AD38-31A1-BDAE-1D65-629C2572C456}"/>
              </a:ext>
            </a:extLst>
          </p:cNvPr>
          <p:cNvSpPr>
            <a:spLocks noGrp="1"/>
          </p:cNvSpPr>
          <p:nvPr>
            <p:ph type="title"/>
          </p:nvPr>
        </p:nvSpPr>
        <p:spPr/>
        <p:txBody>
          <a:bodyPr/>
          <a:lstStyle/>
          <a:p>
            <a:r>
              <a:rPr lang="en-MO" dirty="0"/>
              <a:t>Impact</a:t>
            </a:r>
          </a:p>
        </p:txBody>
      </p:sp>
      <p:sp>
        <p:nvSpPr>
          <p:cNvPr id="3" name="Content Placeholder 2">
            <a:extLst>
              <a:ext uri="{FF2B5EF4-FFF2-40B4-BE49-F238E27FC236}">
                <a16:creationId xmlns:a16="http://schemas.microsoft.com/office/drawing/2014/main" id="{B9F84A47-B964-1CA0-DCC7-28FE87413B86}"/>
              </a:ext>
            </a:extLst>
          </p:cNvPr>
          <p:cNvSpPr>
            <a:spLocks noGrp="1"/>
          </p:cNvSpPr>
          <p:nvPr>
            <p:ph idx="1"/>
          </p:nvPr>
        </p:nvSpPr>
        <p:spPr/>
        <p:txBody>
          <a:bodyPr>
            <a:normAutofit fontScale="92500" lnSpcReduction="10000"/>
          </a:bodyPr>
          <a:lstStyle/>
          <a:p>
            <a:r>
              <a:rPr lang="en-MO" dirty="0"/>
              <a:t>Noebling. The same year, 1732, Johann Noebling produced his own refutation of the </a:t>
            </a:r>
            <a:r>
              <a:rPr lang="en-MO" i="1" dirty="0"/>
              <a:t>Visum et Repertum </a:t>
            </a:r>
            <a:r>
              <a:rPr lang="en-MO" dirty="0"/>
              <a:t>which made the incubus, or sleep paralysis dream, the major cause for the vampire superstition. Boye may have suggested this idea, although quickly dismissed it. (Noebling must have read Frombald’s report from Kisilova, and not just Fluckinger’s)</a:t>
            </a:r>
          </a:p>
          <a:p>
            <a:r>
              <a:rPr lang="en-MO" dirty="0"/>
              <a:t>In 1737 Nils Retzius, at University of Lund,  cites Boye as a source. He also makes the incubus the major cause of the effects of vampirism, although his arguments do not really reflect Boye’s ideas at all.</a:t>
            </a:r>
          </a:p>
          <a:p>
            <a:r>
              <a:rPr lang="en-MO" dirty="0"/>
              <a:t>Johann Leche, in 1739, writes a thesis on the powers of the Egyptian mummy, specifically the one at the University of Lund in the museuem Stobiana, in which he cites Boye as being a major source for his understanding of corpse preservation.</a:t>
            </a:r>
          </a:p>
        </p:txBody>
      </p:sp>
    </p:spTree>
    <p:extLst>
      <p:ext uri="{BB962C8B-B14F-4D97-AF65-F5344CB8AC3E}">
        <p14:creationId xmlns:p14="http://schemas.microsoft.com/office/powerpoint/2010/main" val="1468774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1091</Words>
  <Application>Microsoft Macintosh PowerPoint</Application>
  <PresentationFormat>Widescreen</PresentationFormat>
  <Paragraphs>50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Vampire Hypothesis</vt:lpstr>
      <vt:lpstr>Plica Polonica</vt:lpstr>
      <vt:lpstr>Origins of Syphilis</vt:lpstr>
      <vt:lpstr>A Ministering Angel …</vt:lpstr>
      <vt:lpstr>… and the Equivalent for Vampires</vt:lpstr>
      <vt:lpstr>Boye’s Main argument</vt:lpstr>
      <vt:lpstr>Main theories</vt:lpstr>
      <vt:lpstr>Endemic diseases</vt:lpstr>
      <vt:lpstr>Superstitions</vt:lpstr>
      <vt:lpstr>Slow decomposition of the body</vt:lpstr>
      <vt:lpstr>Blood in the chest</vt:lpstr>
      <vt:lpstr>Fingernails and new skin</vt:lpstr>
      <vt:lpstr>Spiritual reasons</vt:lpstr>
      <vt:lpstr>Impact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Vampire Hypothesis</dc:title>
  <dc:creator>Matthew Gibson</dc:creator>
  <cp:lastModifiedBy>Matthew Gibson</cp:lastModifiedBy>
  <cp:revision>16</cp:revision>
  <dcterms:created xsi:type="dcterms:W3CDTF">2023-05-03T01:29:04Z</dcterms:created>
  <dcterms:modified xsi:type="dcterms:W3CDTF">2023-05-03T11:38:38Z</dcterms:modified>
</cp:coreProperties>
</file>