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20_806971D4.xml" ContentType="application/vnd.ms-powerpoint.comments+xml"/>
  <Override PartName="/ppt/comments/modernComment_122_1180C254.xml" ContentType="application/vnd.ms-powerpoint.comments+xml"/>
  <Override PartName="/ppt/comments/modernComment_11B_34740BD2.xml" ContentType="application/vnd.ms-powerpoint.comments+xml"/>
  <Override PartName="/ppt/comments/modernComment_111_ED01F66D.xml" ContentType="application/vnd.ms-powerpoint.comments+xml"/>
  <Override PartName="/ppt/comments/modernComment_104_AE506E14.xml" ContentType="application/vnd.ms-powerpoint.comments+xml"/>
  <Override PartName="/ppt/comments/modernComment_118_EBE2E6CA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5" r:id="rId3"/>
    <p:sldId id="274" r:id="rId4"/>
    <p:sldId id="286" r:id="rId5"/>
    <p:sldId id="292" r:id="rId6"/>
    <p:sldId id="285" r:id="rId7"/>
    <p:sldId id="288" r:id="rId8"/>
    <p:sldId id="289" r:id="rId9"/>
    <p:sldId id="290" r:id="rId10"/>
    <p:sldId id="291" r:id="rId11"/>
    <p:sldId id="283" r:id="rId12"/>
    <p:sldId id="294" r:id="rId13"/>
    <p:sldId id="273" r:id="rId14"/>
    <p:sldId id="260" r:id="rId15"/>
    <p:sldId id="261" r:id="rId16"/>
    <p:sldId id="267" r:id="rId17"/>
    <p:sldId id="297" r:id="rId18"/>
    <p:sldId id="271" r:id="rId19"/>
    <p:sldId id="275" r:id="rId20"/>
    <p:sldId id="272" r:id="rId21"/>
    <p:sldId id="293" r:id="rId22"/>
    <p:sldId id="264" r:id="rId23"/>
    <p:sldId id="265" r:id="rId24"/>
    <p:sldId id="299" r:id="rId25"/>
    <p:sldId id="266" r:id="rId26"/>
    <p:sldId id="270" r:id="rId27"/>
    <p:sldId id="281" r:id="rId28"/>
    <p:sldId id="280" r:id="rId29"/>
    <p:sldId id="296" r:id="rId30"/>
  </p:sldIdLst>
  <p:sldSz cx="12192000" cy="6858000"/>
  <p:notesSz cx="6858000" cy="9144000"/>
  <p:defaultTextStyle>
    <a:defPPr>
      <a:defRPr lang="en-M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664963-CDBB-71FA-DE93-5797EFB696E0}" name="Lear, Susannah" initials="LS" userId="S::Susannah.Lear@thomsonreuters.com::5324cf9b-db65-4601-b361-8465d50707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52"/>
    <p:restoredTop sz="95952"/>
  </p:normalViewPr>
  <p:slideViewPr>
    <p:cSldViewPr snapToGrid="0">
      <p:cViewPr varScale="1">
        <p:scale>
          <a:sx n="107" d="100"/>
          <a:sy n="107" d="100"/>
        </p:scale>
        <p:origin x="19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comments/modernComment_11B_34740BD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DD83DDA-853E-4193-AE99-060C58065547}" authorId="{03664963-CDBB-71FA-DE93-5797EFB696E0}" created="2023-06-08T16:04:26.88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880020434" sldId="283"/>
      <ac:picMk id="11266" creationId="{8BDB41E7-8A2D-A0BC-3D5E-2ECD392CDC56}"/>
    </ac:deMkLst>
    <p188:txBody>
      <a:bodyPr/>
      <a:lstStyle/>
      <a:p>
        <a:r>
          <a:rPr lang="en-GB"/>
          <a:t>Date of birth 1854</a:t>
        </a:r>
      </a:p>
    </p188:txBody>
  </p188:cm>
</p188:cmLst>
</file>

<file path=ppt/comments/modernComment_104_AE506E1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6E841F1-77D8-421B-89DD-0143F7F574E5}" authorId="{03664963-CDBB-71FA-DE93-5797EFB696E0}" created="2023-06-08T16:16:06.53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924506644" sldId="260"/>
      <ac:spMk id="4" creationId="{8863FCE9-353C-8403-7ADA-CCD4863AE351}"/>
    </ac:deMkLst>
    <p188:txBody>
      <a:bodyPr/>
      <a:lstStyle/>
      <a:p>
        <a:r>
          <a:rPr lang="en-GB"/>
          <a:t>The statue is actually still there, just surrounded by works</a:t>
        </a:r>
      </a:p>
    </p188:txBody>
  </p188:cm>
</p188:cmLst>
</file>

<file path=ppt/comments/modernComment_111_ED01F6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647D0B-3CBB-469A-9C7A-34EBA5BFCFAE}" authorId="{03664963-CDBB-71FA-DE93-5797EFB696E0}" created="2023-06-08T16:34:24.57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76328813" sldId="273"/>
      <ac:spMk id="3" creationId="{5D1A9456-88DE-4CE2-B60D-B0DB753798BF}"/>
      <ac:txMk cp="89" len="60">
        <ac:context len="187" hash="2957673498"/>
      </ac:txMk>
    </ac:txMkLst>
    <p188:pos x="3968015" y="1494564"/>
    <p188:txBody>
      <a:bodyPr/>
      <a:lstStyle/>
      <a:p>
        <a:r>
          <a:rPr lang="en-GB"/>
          <a:t>Inspired me to do the same - a sort of literary 'mash-up', mixing genres</a:t>
        </a:r>
      </a:p>
    </p188:txBody>
  </p188:cm>
</p188:cmLst>
</file>

<file path=ppt/comments/modernComment_118_EBE2E6C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D6BD5F-C677-45A2-8964-7F8F381DA8BF}" authorId="{03664963-CDBB-71FA-DE93-5797EFB696E0}" created="2023-06-08T16:26:25.76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57515978" sldId="280"/>
      <ac:spMk id="4" creationId="{45B6DD17-B30F-7D06-F2CE-BEA5B3BC036F}"/>
    </ac:deMkLst>
    <p188:txBody>
      <a:bodyPr/>
      <a:lstStyle/>
      <a:p>
        <a:r>
          <a:rPr lang="en-GB"/>
          <a:t>Name was borrowed for Jonathan Harker</a:t>
        </a:r>
      </a:p>
    </p188:txBody>
  </p188:cm>
</p188:cmLst>
</file>

<file path=ppt/comments/modernComment_120_806971D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D949C8B-F5DE-4741-8206-C4FADA8F260C}" authorId="{03664963-CDBB-71FA-DE93-5797EFB696E0}" created="2023-06-08T15:55:33.26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54394068" sldId="288"/>
      <ac:spMk id="3" creationId="{4BC2E850-5110-0EC5-A9B7-81B49CB41B77}"/>
      <ac:txMk cp="171" len="22">
        <ac:context len="526" hash="2071475299"/>
      </ac:txMk>
    </ac:txMkLst>
    <p188:pos x="9689432" y="1098049"/>
    <p188:txBody>
      <a:bodyPr/>
      <a:lstStyle/>
      <a:p>
        <a:r>
          <a:rPr lang="en-GB"/>
          <a:t>Will need to explain this, briefly</a:t>
        </a:r>
      </a:p>
    </p188:txBody>
  </p188:cm>
  <p188:cm id="{465080C9-C556-4BF5-9907-8559277FB3FB}" authorId="{03664963-CDBB-71FA-DE93-5797EFB696E0}" created="2023-06-08T16:29:41.825">
    <pc:sldMkLst xmlns:pc="http://schemas.microsoft.com/office/powerpoint/2013/main/command">
      <pc:docMk/>
      <pc:sldMk cId="2154394068" sldId="288"/>
    </pc:sldMkLst>
    <p188:txBody>
      <a:bodyPr/>
      <a:lstStyle/>
      <a:p>
        <a:r>
          <a:rPr lang="en-GB"/>
          <a:t>Who are Anthony Hope and Stepniak?</a:t>
        </a:r>
      </a:p>
    </p188:txBody>
  </p188:cm>
</p188:cmLst>
</file>

<file path=ppt/comments/modernComment_122_1180C25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92CE35-B21F-4D1E-9E24-C9F2EFC0A6F5}" authorId="{03664963-CDBB-71FA-DE93-5797EFB696E0}" created="2023-06-08T16:31:45.069">
    <pc:sldMkLst xmlns:pc="http://schemas.microsoft.com/office/powerpoint/2013/main/command">
      <pc:docMk/>
      <pc:sldMk cId="293651028" sldId="290"/>
    </pc:sldMkLst>
    <p188:txBody>
      <a:bodyPr/>
      <a:lstStyle/>
      <a:p>
        <a:r>
          <a:rPr lang="en-GB"/>
          <a:t>At some point say you have been collecting the letters for possible publication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39201-0969-7376-104D-657960FCD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4C26A-CAB8-FEF7-C29D-CA31C1412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01881-87B4-38B3-82A4-217C3F96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530AE-D538-5A87-5E9B-161A3CF4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F6296-A4B7-15EB-30E0-A5BD8879C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88903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D30E6-5156-5BA2-89D1-93F6C5B93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8E5B-F877-F28B-0081-FBF99B806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63143-7EB9-CBCF-57AA-892D26F9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5BFF0-02E0-C328-C9CE-70828A6D2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5985B-7875-AAC2-4150-B584EBAE9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09524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940D-CA33-0E61-2E22-0A2D403F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7B637-6A6A-B343-2029-BAF7C8D59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4CC48-31CD-6A14-8623-D0984A971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707A9-7CB0-F1D7-A80E-2854675B4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F6D4F-5EB2-2F7D-C7CA-5B4CDD12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69011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981A3-E653-5B9F-A55C-A664EABF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D4B16-2583-CC0B-5EBE-84A28D46AD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F813A-DC86-BD93-6708-E03B8B510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046E8-C35B-2A79-FDB6-5CAD662A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165CF-72BD-3255-86FB-CE7DE9AA0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F1551-80AB-D2F4-14D0-DEDF4373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17581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3B00-2611-0550-2EBA-B69892485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2895E-9F43-E3A9-8513-96469E68B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101D5-ED21-45CD-6A33-149FEC885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F79E7-DE0B-CDAB-FF0A-85808DF2BB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E260EE-4D97-3976-F59A-4FC346693B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C9F10A-58DE-9EA6-FD84-BCD0B8BD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1D2C9C-196A-508F-8187-5FE829D3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AD900E-1000-C85D-FD99-7AF212182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68373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BED3-746B-3A09-0A00-C77495530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58078D-5A5C-4CE3-E746-E1690F88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C2B04-C55D-CDF7-8F1D-4EE318B3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DA354-12BC-916D-83D4-D8ABB702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142806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20194-47BA-F879-F4B5-8FDCEE8E6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D8E8C1-2B41-EED9-A7C4-E0A9CE253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6D837-A36C-5FB2-F760-D9C335F8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91907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5CD20-F3AD-E227-3E5C-A11677511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7D4EB-7E17-B27D-C45F-622B296AC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AEFAA-48E2-AE99-0AE4-FD41D7843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E9E2E-5BE0-75F7-FCFE-8AB5E0AB9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5F261-FEEA-55F5-253E-04AE4515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0FFE0-F9DB-7C58-2423-796B85228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88345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0E386-F608-F171-374D-F3BEE51B8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4BB29-18FA-ACD3-86C9-6D6ABFE73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F631D-AFB5-43BE-0558-FEFA79A9D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A475D-F2A1-1A05-730C-23A438B55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F0A53-F65F-4076-225A-3DF81D662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2821A0-6147-F09A-499E-6046B382A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43237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7E504-D5CC-9336-EA99-CB7656997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9CB03E-89A9-3862-AA87-B9CF92D1C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C660F-4A37-1E3D-F57D-15053C8AF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81EAF-861E-69A7-78D9-BBA05143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AD7DD-FCDC-6E10-FFB8-E1CDF0D64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00117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842567-6500-AF77-EF4B-CC98C1F57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621192-4213-E03C-0916-9EB0504B9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D86E9-D323-5E3F-83EE-F6A3B0E9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0A31A-7587-E795-1560-789F3C66A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39D13-E085-D33E-4E59-5E7068CD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33329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1D810-F7EA-4C1B-082A-F0A94E9E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94999-EE8D-8C2D-2966-0D7E8A719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EEEAE-0C31-C28D-7C9E-2B3789113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364D0-D0C4-9B4D-90DD-DF4250C332C2}" type="datetimeFigureOut">
              <a:rPr lang="en-MO" smtClean="0"/>
              <a:t>10/06/2023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E5E7A-79BE-5BC2-4532-6274390F8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C215E-D31D-F871-CB1D-3497D3D18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ED1B2-C1F7-F84B-883B-0084B9C7D57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1754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static.wikia.nocookie.net/castlevania/images/2/2e/Bram_Stoker_-_01.jpg/revision/latest?cb=20150816085937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0_806971D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2_1180C25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aculafordoctors.wordpress.com/" TargetMode="External"/><Relationship Id="rId2" Type="http://schemas.microsoft.com/office/2018/10/relationships/comments" Target="../comments/modernComment_11B_34740BD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microsoft.com/office/2018/10/relationships/comments" Target="../comments/modernComment_111_ED01F66D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8/10/relationships/comments" Target="../comments/modernComment_104_AE506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microsoft.com/office/2018/10/relationships/comments" Target="../comments/modernComment_118_EBE2E6CA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62DA-D864-5195-E580-4FD8621909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MO" dirty="0"/>
              <a:t>Bram Stoker, the Lyceum Theatre and </a:t>
            </a:r>
            <a:r>
              <a:rPr lang="en-US" dirty="0"/>
              <a:t>the  seeds of </a:t>
            </a:r>
            <a:r>
              <a:rPr lang="en-MO" dirty="0"/>
              <a:t>a new novel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702AD-B143-0EB3-4875-AA6CD56609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85916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04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B2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r Stoker and the Vampires of the Lyceum">
            <a:extLst>
              <a:ext uri="{FF2B5EF4-FFF2-40B4-BE49-F238E27FC236}">
                <a16:creationId xmlns:a16="http://schemas.microsoft.com/office/drawing/2014/main" id="{25F7A325-83BF-60FC-0B0C-E87DCDAD6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0223" y="643467"/>
            <a:ext cx="355155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94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6C774-251C-0EC2-987E-3A0D867E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My P</a:t>
            </a:r>
            <a:r>
              <a:rPr lang="en-GB" dirty="0"/>
              <a:t>a</a:t>
            </a:r>
            <a:r>
              <a:rPr lang="en-MO" dirty="0"/>
              <a:t>th to </a:t>
            </a:r>
            <a:r>
              <a:rPr lang="en-MO" i="1" dirty="0"/>
              <a:t>Dracula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0FB7C-06D4-54EF-73B7-E7841B16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O" dirty="0"/>
              <a:t>After a PHD, and my first </a:t>
            </a:r>
            <a:r>
              <a:rPr lang="en-US" dirty="0"/>
              <a:t>academic </a:t>
            </a:r>
            <a:r>
              <a:rPr lang="en-MO" dirty="0"/>
              <a:t>book on W.B. Yeats and S.T. Coleridge,</a:t>
            </a:r>
            <a:r>
              <a:rPr lang="en-US" dirty="0"/>
              <a:t> I t</a:t>
            </a:r>
            <a:r>
              <a:rPr lang="en-MO" dirty="0"/>
              <a:t>urned my attention to another Irish </a:t>
            </a:r>
            <a:r>
              <a:rPr lang="en-US" dirty="0"/>
              <a:t>w</a:t>
            </a:r>
            <a:r>
              <a:rPr lang="en-MO" dirty="0"/>
              <a:t>riter, Bram Stoker.</a:t>
            </a:r>
          </a:p>
          <a:p>
            <a:r>
              <a:rPr lang="en-MO" dirty="0"/>
              <a:t>After working in Poland</a:t>
            </a:r>
            <a:r>
              <a:rPr lang="en-US" dirty="0"/>
              <a:t>,</a:t>
            </a:r>
            <a:r>
              <a:rPr lang="en-MO" dirty="0"/>
              <a:t> </a:t>
            </a:r>
            <a:r>
              <a:rPr lang="en-US" dirty="0"/>
              <a:t>I worked</a:t>
            </a:r>
            <a:r>
              <a:rPr lang="en-MO" dirty="0"/>
              <a:t> in Bulgaria, teaching Bram Stoker’s masterpiece</a:t>
            </a:r>
            <a:r>
              <a:rPr lang="en-US" dirty="0"/>
              <a:t>, </a:t>
            </a:r>
            <a:r>
              <a:rPr lang="en-US" i="1" dirty="0"/>
              <a:t>Dracula</a:t>
            </a:r>
            <a:r>
              <a:rPr lang="en-US" dirty="0"/>
              <a:t>,</a:t>
            </a:r>
            <a:r>
              <a:rPr lang="en-MO" dirty="0"/>
              <a:t> to Balkan students.</a:t>
            </a:r>
          </a:p>
          <a:p>
            <a:r>
              <a:rPr lang="en-MO" dirty="0"/>
              <a:t>Decided to rectify the idea that </a:t>
            </a:r>
            <a:r>
              <a:rPr lang="en-US" i="1" dirty="0"/>
              <a:t>Dracula</a:t>
            </a:r>
            <a:r>
              <a:rPr lang="en-MO" dirty="0"/>
              <a:t> was a reaction to Ireland, and became more interested in seeing the work as a reaction to the Eastern Question.</a:t>
            </a:r>
          </a:p>
          <a:p>
            <a:r>
              <a:rPr lang="en-MO" dirty="0"/>
              <a:t>Also became interested in earlier </a:t>
            </a:r>
            <a:r>
              <a:rPr lang="en-US" dirty="0"/>
              <a:t>‘</a:t>
            </a:r>
            <a:r>
              <a:rPr lang="en-MO" dirty="0"/>
              <a:t>Balkan</a:t>
            </a:r>
            <a:r>
              <a:rPr lang="en-US" dirty="0"/>
              <a:t>’</a:t>
            </a:r>
            <a:r>
              <a:rPr lang="en-MO" dirty="0"/>
              <a:t> </a:t>
            </a:r>
            <a:r>
              <a:rPr lang="en-US" dirty="0"/>
              <a:t>v</a:t>
            </a:r>
            <a:r>
              <a:rPr lang="en-MO" dirty="0"/>
              <a:t>ampire tale – J.S. Le Fanu’s </a:t>
            </a:r>
            <a:r>
              <a:rPr lang="en-MO" i="1" dirty="0"/>
              <a:t>Carmilla</a:t>
            </a:r>
            <a:r>
              <a:rPr lang="en-MO" dirty="0"/>
              <a:t> (1872)</a:t>
            </a:r>
          </a:p>
        </p:txBody>
      </p:sp>
    </p:spTree>
    <p:extLst>
      <p:ext uri="{BB962C8B-B14F-4D97-AF65-F5344CB8AC3E}">
        <p14:creationId xmlns:p14="http://schemas.microsoft.com/office/powerpoint/2010/main" val="1467024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675664-AB4B-CC92-292C-BC099A2AD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Second monograph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97E28-75C1-9EAE-0477-26D989611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i="1" dirty="0"/>
              <a:t>Dracula and the Eastern Question </a:t>
            </a:r>
            <a:r>
              <a:rPr lang="en-US" sz="2400" dirty="0"/>
              <a:t>(Palgrave Macmillan, 2006).  This book explores the work of Stoker, Le </a:t>
            </a:r>
            <a:r>
              <a:rPr lang="en-US" sz="2400" dirty="0" err="1"/>
              <a:t>Fanu</a:t>
            </a:r>
            <a:r>
              <a:rPr lang="en-US" sz="2400" dirty="0"/>
              <a:t>, Jules Verne and others as commentary upon the Eastern Question.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EC7FB49B-25B8-F421-4D68-E98F9567B5D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6" r="-2" b="1859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104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E2431C-85A4-EB41-5BEC-F000DE5FF6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20466" y="609600"/>
            <a:ext cx="4140014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Third monograph</a:t>
            </a:r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46DBA975-A74F-B434-3498-40E4753C2B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3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4479D-EA5B-B23B-6218-494A47087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20465" y="2194102"/>
            <a:ext cx="4140013" cy="39085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A book which examines the rise of the Fantastic in France and Germany, its political significance, and effect on later British Writers</a:t>
            </a:r>
          </a:p>
        </p:txBody>
      </p:sp>
    </p:spTree>
    <p:extLst>
      <p:ext uri="{BB962C8B-B14F-4D97-AF65-F5344CB8AC3E}">
        <p14:creationId xmlns:p14="http://schemas.microsoft.com/office/powerpoint/2010/main" val="46782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D0DF11-3DDA-2B51-D972-809630C8B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Bram Stoker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A508DE0-4383-2F2A-2B76-CFB3C1F4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" y="2872899"/>
            <a:ext cx="4243589" cy="332066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br>
              <a:rPr kumimoji="0" lang="en-US" altLang="en-MO" sz="2200" b="0" i="0" u="none" strike="noStrike" cap="none" normalizeH="0" baseline="0" dirty="0">
                <a:ln>
                  <a:noFill/>
                </a:ln>
                <a:effectLst/>
              </a:rPr>
            </a:br>
            <a:endParaRPr kumimoji="0" lang="en-US" altLang="en-MO" sz="22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13314" name="Picture 2">
            <a:hlinkClick r:id="rId2"/>
            <a:extLst>
              <a:ext uri="{FF2B5EF4-FFF2-40B4-BE49-F238E27FC236}">
                <a16:creationId xmlns:a16="http://schemas.microsoft.com/office/drawing/2014/main" id="{AD97C5A2-B758-7779-DBC4-01AD67D44A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290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961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D369-D7D3-7261-0326-799E352F8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Collecting Letters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2E850-5110-0EC5-A9B7-81B49CB41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O" dirty="0"/>
              <a:t>While writing </a:t>
            </a:r>
            <a:r>
              <a:rPr lang="en-MO" i="1" dirty="0"/>
              <a:t>Dracula and the Eastern Question </a:t>
            </a:r>
            <a:r>
              <a:rPr lang="en-US" dirty="0"/>
              <a:t>I</a:t>
            </a:r>
            <a:r>
              <a:rPr lang="en-US" i="1" dirty="0"/>
              <a:t> </a:t>
            </a:r>
            <a:r>
              <a:rPr lang="en-MO" dirty="0"/>
              <a:t>had to read letters, starting with those of Anthony Hope and Sergei Stepniak.</a:t>
            </a:r>
          </a:p>
          <a:p>
            <a:r>
              <a:rPr lang="en-MO" dirty="0"/>
              <a:t>Got me to realise that </a:t>
            </a:r>
            <a:r>
              <a:rPr lang="en-US" dirty="0"/>
              <a:t>the </a:t>
            </a:r>
            <a:r>
              <a:rPr lang="en-MO" dirty="0"/>
              <a:t>dismissal of the Brotherton Collection archive was not correct, and found many new and interesting points.</a:t>
            </a:r>
          </a:p>
          <a:p>
            <a:r>
              <a:rPr lang="en-GB" dirty="0"/>
              <a:t>E</a:t>
            </a:r>
            <a:r>
              <a:rPr lang="en-MO" dirty="0"/>
              <a:t>gArchibald Ross Colqhoun, who sends Stoker list of books on the Balkans</a:t>
            </a:r>
            <a:r>
              <a:rPr lang="en-US" dirty="0"/>
              <a:t> - </a:t>
            </a:r>
            <a:r>
              <a:rPr lang="en-MO" dirty="0"/>
              <a:t>second Balkan novel, </a:t>
            </a:r>
            <a:r>
              <a:rPr lang="en-MO" i="1" dirty="0"/>
              <a:t>The Lady of the Shroud</a:t>
            </a:r>
            <a:r>
              <a:rPr lang="en-MO" dirty="0"/>
              <a:t> (1909)</a:t>
            </a:r>
            <a:r>
              <a:rPr lang="en-US" dirty="0"/>
              <a:t>, none of which he appears to have consulted (although did give him some useful names)</a:t>
            </a:r>
            <a:endParaRPr lang="en-MO" dirty="0"/>
          </a:p>
          <a:p>
            <a:r>
              <a:rPr lang="en-MO" dirty="0"/>
              <a:t>Rather more likely Edith Durham and William Denton</a:t>
            </a:r>
            <a:r>
              <a:rPr lang="en-US" dirty="0"/>
              <a:t>.</a:t>
            </a:r>
            <a:r>
              <a:rPr lang="en-M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439406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F93B98-9627-7E47-3F05-AE5D960EE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8199" y="548464"/>
            <a:ext cx="3807187" cy="2228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Israel Zangwill 1864-1926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6AEEEA-4822-E9F0-A31B-D3632D63A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Author of plays such as ‘Melting Pot’ (1909), and novels such as </a:t>
            </a:r>
            <a:r>
              <a:rPr lang="en-US" sz="2000" i="1" dirty="0"/>
              <a:t>Children of the Ghetto </a:t>
            </a:r>
            <a:r>
              <a:rPr lang="en-US" sz="2000" dirty="0"/>
              <a:t>(1892).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46FF414E-AFB9-19F5-F65E-EB2008CB16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" r="2" b="23117"/>
          <a:stretch/>
        </p:blipFill>
        <p:spPr bwMode="auto">
          <a:xfrm>
            <a:off x="5010386" y="10"/>
            <a:ext cx="7181613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96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D9F48-F43C-DEBC-6B9F-1679F2954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Letter from Zangwill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78386-2811-4FD6-A4EA-EB0E26307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24, Oxford Road,</a:t>
            </a: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Kilburn, N.W.</a:t>
            </a: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July 7/93</a:t>
            </a:r>
            <a:endParaRPr lang="en-M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hangingPunct="0">
              <a:buNone/>
            </a:pPr>
            <a:endParaRPr lang="en-M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Dear Bram Stoker,</a:t>
            </a:r>
            <a:endParaRPr lang="en-M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Will you please let me have seats or the next (&amp; last) performance of “Merchant of Venice” on the 17</a:t>
            </a:r>
            <a:r>
              <a:rPr lang="en-US" sz="2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I have never seen Irving’s Shylock.</a:t>
            </a:r>
            <a:endParaRPr lang="en-M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With regards</a:t>
            </a:r>
            <a:endParaRPr lang="en-M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Yours Sincerely,</a:t>
            </a:r>
            <a:endParaRPr lang="en-M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I Zangwill</a:t>
            </a:r>
          </a:p>
          <a:p>
            <a:pPr marL="0" indent="0" hangingPunct="0"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P.S. you seem to have been away early from the Lord Mayor’s, before I had time to speak to you.  Were the speeches too much?</a:t>
            </a:r>
            <a:endParaRPr lang="en-M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936510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2C0212-B384-0C9E-EFF7-438B284E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3788" y="365125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Walter Sickert</a:t>
            </a:r>
            <a:br>
              <a:rPr lang="en-US" dirty="0"/>
            </a:br>
            <a:r>
              <a:rPr lang="en-US" dirty="0"/>
              <a:t>1860-1942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15FFF56D-0E0D-95AC-76D2-96CA6A0A0A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9463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E4E5C-BD8B-3127-4A3C-E66B30460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i="1" dirty="0"/>
              <a:t>Jack the Ripper’s Bedroom</a:t>
            </a:r>
            <a:r>
              <a:rPr lang="en-US" sz="2000" dirty="0"/>
              <a:t> (1907)</a:t>
            </a:r>
          </a:p>
          <a:p>
            <a:pPr marL="0" indent="0">
              <a:buNone/>
            </a:pPr>
            <a:r>
              <a:rPr lang="en-US" sz="2000" dirty="0"/>
              <a:t>Sickert was originally an actor in Henry Irving’s company, as was later Edward Gordon Craig.</a:t>
            </a:r>
          </a:p>
        </p:txBody>
      </p:sp>
    </p:spTree>
    <p:extLst>
      <p:ext uri="{BB962C8B-B14F-4D97-AF65-F5344CB8AC3E}">
        <p14:creationId xmlns:p14="http://schemas.microsoft.com/office/powerpoint/2010/main" val="1136207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2957D4-ACD5-05B4-4880-2E4FCC1C5887}"/>
              </a:ext>
            </a:extLst>
          </p:cNvPr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5BD52-9646-7B6D-8559-BB4F21E44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68680" y="2757805"/>
            <a:ext cx="7734300" cy="5811838"/>
          </a:xfrm>
        </p:spPr>
        <p:txBody>
          <a:bodyPr/>
          <a:lstStyle/>
          <a:p>
            <a:endParaRPr lang="en-MO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10201BC-1A71-7533-B053-E70538368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" y="-1328199"/>
            <a:ext cx="11052706" cy="7441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982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altLang="en-M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br>
              <a:rPr kumimoji="0" lang="en-MO" altLang="en-MO" sz="1800" b="0" i="0" u="none" strike="noStrike" cap="none" normalizeH="0" baseline="0" dirty="0">
                <a:ln>
                  <a:noFill/>
                </a:ln>
                <a:solidFill>
                  <a:srgbClr val="EDEDED"/>
                </a:solidFill>
                <a:effectLst/>
                <a:latin typeface="Arial" panose="020B0604020202020204" pitchFamily="34" charset="0"/>
                <a:hlinkClick r:id="rId3"/>
              </a:rPr>
            </a:br>
            <a:r>
              <a:rPr kumimoji="0" lang="en-MO" altLang="en-MO" sz="44300" b="0" i="0" u="none" strike="noStrike" cap="none" normalizeH="0" baseline="0" dirty="0">
                <a:ln>
                  <a:noFill/>
                </a:ln>
                <a:solidFill>
                  <a:srgbClr val="EDEDED"/>
                </a:solidFill>
                <a:effectLst/>
                <a:latin typeface="Arial" panose="020B0604020202020204" pitchFamily="34" charset="0"/>
                <a:ea typeface="Libre Baskerville" panose="02000000000000000000" pitchFamily="2" charset="0"/>
              </a:rPr>
              <a:t>       </a:t>
            </a:r>
            <a:endParaRPr kumimoji="0" lang="en-MO" altLang="en-M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266" name="Picture 2" descr="Good Doctor Ppt for blog jpg gs">
            <a:extLst>
              <a:ext uri="{FF2B5EF4-FFF2-40B4-BE49-F238E27FC236}">
                <a16:creationId xmlns:a16="http://schemas.microsoft.com/office/drawing/2014/main" id="{8BDB41E7-8A2D-A0BC-3D5E-2ECD392CD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54355"/>
            <a:ext cx="9385300" cy="703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0204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B9B50B-A6E9-6F6A-65E3-C2B75ED51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Charles </a:t>
            </a:r>
            <a:r>
              <a:rPr lang="en-US" sz="5400" dirty="0" err="1"/>
              <a:t>Nodier</a:t>
            </a:r>
            <a:r>
              <a:rPr lang="en-US" sz="5400" dirty="0"/>
              <a:t> 1780-1844</a:t>
            </a:r>
          </a:p>
        </p:txBody>
      </p:sp>
      <p:pic>
        <p:nvPicPr>
          <p:cNvPr id="5" name="Picture 4" descr="A person in a black coat&#10;&#10;Description automatically generated with low confidence">
            <a:extLst>
              <a:ext uri="{FF2B5EF4-FFF2-40B4-BE49-F238E27FC236}">
                <a16:creationId xmlns:a16="http://schemas.microsoft.com/office/drawing/2014/main" id="{A36573EF-C086-D371-68B0-FFAF1755F3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66" r="4965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3C1B36-F632-226B-CCBD-01033ED48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Adapted John Polidori’s </a:t>
            </a:r>
            <a:r>
              <a:rPr lang="en-US" sz="2200" i="1" dirty="0"/>
              <a:t>The </a:t>
            </a:r>
            <a:r>
              <a:rPr lang="en-US" sz="2200" i="1" dirty="0" err="1"/>
              <a:t>Vampyre</a:t>
            </a:r>
            <a:r>
              <a:rPr lang="en-US" sz="2200" i="1" dirty="0"/>
              <a:t> </a:t>
            </a:r>
            <a:r>
              <a:rPr lang="en-US" sz="2200" dirty="0"/>
              <a:t>to the French Stage in 1820, having published a sequel, ‘Lord Ruthven’.</a:t>
            </a:r>
          </a:p>
          <a:p>
            <a:r>
              <a:rPr lang="en-US" sz="2200" dirty="0"/>
              <a:t>Wrote vampire tale in the form of </a:t>
            </a:r>
            <a:r>
              <a:rPr lang="en-US" sz="2200" i="1" dirty="0" err="1"/>
              <a:t>Smarra</a:t>
            </a:r>
            <a:r>
              <a:rPr lang="en-US" sz="2200" dirty="0"/>
              <a:t> (1821), and also wrote fantastic tales involving real people.</a:t>
            </a:r>
          </a:p>
        </p:txBody>
      </p:sp>
    </p:spTree>
    <p:extLst>
      <p:ext uri="{BB962C8B-B14F-4D97-AF65-F5344CB8AC3E}">
        <p14:creationId xmlns:p14="http://schemas.microsoft.com/office/powerpoint/2010/main" val="66861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4" name="Rectangle 41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Vertical Title 3">
            <a:extLst>
              <a:ext uri="{FF2B5EF4-FFF2-40B4-BE49-F238E27FC236}">
                <a16:creationId xmlns:a16="http://schemas.microsoft.com/office/drawing/2014/main" id="{9B3AB68B-CB5B-CB80-74FF-908A017EA8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3100" y="315077"/>
            <a:ext cx="4368602" cy="19568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GB" sz="2700" b="0" i="0" dirty="0">
                <a:solidFill>
                  <a:srgbClr val="202124"/>
                </a:solidFill>
                <a:effectLst/>
                <a:latin typeface="Google Sans"/>
              </a:rPr>
              <a:t>Paul </a:t>
            </a:r>
            <a:r>
              <a:rPr lang="en-GB" sz="2700" b="0" i="0" dirty="0" err="1">
                <a:solidFill>
                  <a:srgbClr val="202124"/>
                </a:solidFill>
                <a:effectLst/>
                <a:latin typeface="Google Sans"/>
              </a:rPr>
              <a:t>Féval</a:t>
            </a:r>
            <a:r>
              <a:rPr lang="en-GB" sz="2700" b="0" i="0" dirty="0">
                <a:solidFill>
                  <a:srgbClr val="202124"/>
                </a:solidFill>
                <a:effectLst/>
                <a:latin typeface="Google Sans"/>
              </a:rPr>
              <a:t>, </a:t>
            </a:r>
            <a:r>
              <a:rPr lang="en-GB" sz="2700" b="0" i="0" dirty="0" err="1">
                <a:solidFill>
                  <a:srgbClr val="202124"/>
                </a:solidFill>
                <a:effectLst/>
                <a:latin typeface="Google Sans"/>
              </a:rPr>
              <a:t>père</a:t>
            </a:r>
            <a:r>
              <a:rPr lang="en-GB" sz="2700" b="0" i="0" dirty="0">
                <a:solidFill>
                  <a:srgbClr val="202124"/>
                </a:solidFill>
                <a:effectLst/>
                <a:latin typeface="Google Sans"/>
              </a:rPr>
              <a:t> (1816-1887)</a:t>
            </a:r>
            <a:br>
              <a:rPr lang="en-GB" sz="27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en-GB" sz="2700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French novelist</a:t>
            </a:r>
            <a:br>
              <a:rPr lang="en-GB" sz="2700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</a:br>
            <a:br>
              <a:rPr lang="en-GB" sz="27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br>
              <a:rPr lang="en-GB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lang="en-US" sz="5400" dirty="0"/>
          </a:p>
        </p:txBody>
      </p:sp>
      <p:sp>
        <p:nvSpPr>
          <p:cNvPr id="41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1A9456-88DE-4CE2-B60D-B0DB75379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Author of </a:t>
            </a:r>
            <a:r>
              <a:rPr lang="en-US" sz="2200" i="1" dirty="0"/>
              <a:t>La Vampire </a:t>
            </a:r>
            <a:r>
              <a:rPr lang="en-US" sz="2200" dirty="0"/>
              <a:t>(1856; 1865).</a:t>
            </a:r>
          </a:p>
          <a:p>
            <a:r>
              <a:rPr lang="en-US" sz="2200" i="1" dirty="0"/>
              <a:t>Le Chevalier T</a:t>
            </a:r>
            <a:r>
              <a:rPr lang="en-GB" sz="2200" b="0" i="0" dirty="0">
                <a:solidFill>
                  <a:srgbClr val="202124"/>
                </a:solidFill>
                <a:effectLst/>
              </a:rPr>
              <a:t>é</a:t>
            </a:r>
            <a:r>
              <a:rPr lang="en-US" sz="2200" i="1" dirty="0"/>
              <a:t>n</a:t>
            </a:r>
            <a:r>
              <a:rPr lang="en-GB" sz="2200" b="0" i="0" dirty="0">
                <a:solidFill>
                  <a:srgbClr val="202124"/>
                </a:solidFill>
                <a:effectLst/>
              </a:rPr>
              <a:t>è</a:t>
            </a:r>
            <a:r>
              <a:rPr lang="en-US" sz="2200" i="1" dirty="0" err="1"/>
              <a:t>bre</a:t>
            </a:r>
            <a:r>
              <a:rPr lang="en-US" sz="2200" i="1" dirty="0"/>
              <a:t> </a:t>
            </a:r>
            <a:r>
              <a:rPr lang="en-US" sz="2200" dirty="0"/>
              <a:t>(1860).</a:t>
            </a:r>
          </a:p>
          <a:p>
            <a:r>
              <a:rPr lang="en-US" sz="2200" dirty="0"/>
              <a:t>La Ville Vampire (1874).</a:t>
            </a:r>
          </a:p>
          <a:p>
            <a:r>
              <a:rPr lang="en-US" sz="2200" dirty="0"/>
              <a:t>Vampire stories which combine fantastique with real history.</a:t>
            </a:r>
          </a:p>
          <a:p>
            <a:r>
              <a:rPr lang="en-US" sz="2200" dirty="0"/>
              <a:t>Some would say, the first ‘mash-up’!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B898A88-729D-88E7-66C4-30483AAC69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8" r="1" b="24735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3288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831231-D237-33FA-91B2-AABEBF46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Henry Irving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3FCE9-353C-8403-7ADA-CCD4863AE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0338" y="4636008"/>
            <a:ext cx="3986461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The famous statue at the bottom of Charing Cross Road.</a:t>
            </a:r>
          </a:p>
        </p:txBody>
      </p:sp>
      <p:sp>
        <p:nvSpPr>
          <p:cNvPr id="5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F7957-B4F3-B11A-91F5-3A4B183157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51" r="-1" b="1917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450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C2552B-B24A-9463-A9E2-ECC1BC9B1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Henry Irving as Hamlet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5B0815-9E0E-54D0-2CF2-2EC9191121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0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BB5A2-5496-A357-000F-860B2AE36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By Edward Onslow -Ford</a:t>
            </a:r>
          </a:p>
        </p:txBody>
      </p:sp>
    </p:spTree>
    <p:extLst>
      <p:ext uri="{BB962C8B-B14F-4D97-AF65-F5344CB8AC3E}">
        <p14:creationId xmlns:p14="http://schemas.microsoft.com/office/powerpoint/2010/main" val="3214535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EE8AD2-C3CF-7EA0-3C8C-D675EA8F49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Ellen Terry atb age 16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B7A31B-D771-417E-FAD7-F8099EE93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ABC56E-9644-1FDD-E077-7C2D461D7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-466726" y="523081"/>
            <a:ext cx="7489825" cy="5811838"/>
          </a:xfrm>
        </p:spPr>
        <p:txBody>
          <a:bodyPr/>
          <a:lstStyle/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800506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74C580-BEBA-4314-4536-218008B6E5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Ellen Terry as Lady Macbeth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A931AE-9D98-0FDF-7C17-F9B2E0D9F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By John Singer Sargent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67F85B7-5588-0614-CBD3-D7EECA2BF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" b="4478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400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ED18BC-2E1B-E1B0-5547-07764264D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Ellen Terry and Henry Irving in costume for “The Bells”</a:t>
            </a:r>
          </a:p>
        </p:txBody>
      </p:sp>
      <p:sp>
        <p:nvSpPr>
          <p:cNvPr id="103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ehind-the-Scenes Tour: Ellen Terry &amp; Henry Irving  photo">
            <a:extLst>
              <a:ext uri="{FF2B5EF4-FFF2-40B4-BE49-F238E27FC236}">
                <a16:creationId xmlns:a16="http://schemas.microsoft.com/office/drawing/2014/main" id="{5077337B-D06B-65E0-796E-62A54D0AF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5" r="6266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857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2B1704-A6DE-C05F-4E16-562CF7F686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Ellen Terry with her children, Edward Gordon and Edith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464A4D-F490-BB12-5E5F-727256654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56D12C4-1D26-1FA8-706B-252D6206F5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709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28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1F6935-3245-D1B3-0EBC-C880522A0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Edith Craig, in middle age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FCA4C5-6384-63C7-4761-164BB6171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" r="8418" b="-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2AB251-C57E-ECF5-39CB-94573A465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Actress, costumier and writer, ultimately devoted to her mother’s legacy, and preserved her legacy  but quarreled with her brother. Ardent member of the women’s movement and suffragette</a:t>
            </a:r>
          </a:p>
        </p:txBody>
      </p:sp>
    </p:spTree>
    <p:extLst>
      <p:ext uri="{BB962C8B-B14F-4D97-AF65-F5344CB8AC3E}">
        <p14:creationId xmlns:p14="http://schemas.microsoft.com/office/powerpoint/2010/main" val="1742804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560D86-DB9F-C995-288F-D9CCF67F9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Edward Gordon Craig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95CB4101-D30E-7B38-3AF8-9210D30A8C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9196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33D04-A416-07F8-2B1E-0D065C682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Designer for the Purcell Operatic  Society and for W.B. Yeats’s Abbey Theatre, late 19th century and early twentieth.</a:t>
            </a:r>
          </a:p>
          <a:p>
            <a:r>
              <a:rPr lang="en-US" sz="2000" dirty="0"/>
              <a:t>Stopped all theatre work at age of 40, and died in France in his nineties.</a:t>
            </a:r>
          </a:p>
        </p:txBody>
      </p:sp>
    </p:spTree>
    <p:extLst>
      <p:ext uri="{BB962C8B-B14F-4D97-AF65-F5344CB8AC3E}">
        <p14:creationId xmlns:p14="http://schemas.microsoft.com/office/powerpoint/2010/main" val="1970434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Princess Theatre, 1858</a:t>
            </a:r>
          </a:p>
        </p:txBody>
      </p:sp>
      <p:pic>
        <p:nvPicPr>
          <p:cNvPr id="5" name="Picture Placeholder 4" descr="67296-large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1" b="866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Scene for Shakespeare’s ‘Merchant of Venice’ by W. </a:t>
            </a:r>
            <a:r>
              <a:rPr lang="en-US" sz="2800" dirty="0" err="1"/>
              <a:t>Telbin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6368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Sketch for scene by Edward Craig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pic>
        <p:nvPicPr>
          <p:cNvPr id="12" name="Picture Placeholder 11" descr="c2c2d13ca5eec18c68a0c176d87e488c--stage-design-set-design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3" b="171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8990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EE8AC9-C6DD-C3B4-45C5-C009BE92B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Costume design by Gordon Craig for Acis and Galatea</a:t>
            </a:r>
          </a:p>
        </p:txBody>
      </p:sp>
      <p:pic>
        <p:nvPicPr>
          <p:cNvPr id="6146" name="Picture 2" descr="A person in a long dress&#10;&#10;Description automatically generated with low confidence">
            <a:extLst>
              <a:ext uri="{FF2B5EF4-FFF2-40B4-BE49-F238E27FC236}">
                <a16:creationId xmlns:a16="http://schemas.microsoft.com/office/drawing/2014/main" id="{AB7DDDBF-5542-A591-7B4A-907CB09A5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" r="1" b="1"/>
          <a:stretch/>
        </p:blipFill>
        <p:spPr bwMode="auto">
          <a:xfrm>
            <a:off x="20" y="10"/>
            <a:ext cx="499298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86C08E-E419-E7BE-4B2C-71A126808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468446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775ED-5A3E-434E-B945-4A92D510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882" y="4267832"/>
            <a:ext cx="4805996" cy="14014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</a:rPr>
              <a:t>Edward Dowden 1843-1913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F6261-9312-F44B-898C-868596111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86186" y="3428999"/>
            <a:ext cx="4805691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Professor of English, Trinity College Dublin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BA9A3E0-9F66-AC43-BEC6-C61754A9E0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alphaModFix/>
          </a:blip>
          <a:srcRect r="1" b="15421"/>
          <a:stretch/>
        </p:blipFill>
        <p:spPr>
          <a:xfrm>
            <a:off x="1" y="770037"/>
            <a:ext cx="5298683" cy="6097438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287487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DAE4A5-26A7-A04B-81B4-7454025A6CE3}"/>
              </a:ext>
            </a:extLst>
          </p:cNvPr>
          <p:cNvSpPr/>
          <p:nvPr/>
        </p:nvSpPr>
        <p:spPr>
          <a:xfrm>
            <a:off x="1449608" y="493826"/>
            <a:ext cx="655289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There was no possibility of my getting to London for the opening of the Lyceum, &amp; so taking advantage of the kindness of the lessee &amp; the Acting Manager. But I have seen in the London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papers how entire a success it was.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You will be pleased to hear that all your friends are engaged in writing dramas which through your influence are to be acted immediately at the Lyceum.  I am myself at work on three tragedies, two melodramas, &amp; a farce.  It will I am sure be a pleasure to you to read these, you will see their merit, &amp; I need not say any more.</a:t>
            </a:r>
          </a:p>
          <a:p>
            <a:pPr hangingPunct="0"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[January 3, 1879]</a:t>
            </a:r>
          </a:p>
        </p:txBody>
      </p:sp>
    </p:spTree>
    <p:extLst>
      <p:ext uri="{BB962C8B-B14F-4D97-AF65-F5344CB8AC3E}">
        <p14:creationId xmlns:p14="http://schemas.microsoft.com/office/powerpoint/2010/main" val="2473675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4C5FC9-3E96-4844-8C6B-349B561A2CE0}"/>
              </a:ext>
            </a:extLst>
          </p:cNvPr>
          <p:cNvSpPr/>
          <p:nvPr/>
        </p:nvSpPr>
        <p:spPr>
          <a:xfrm>
            <a:off x="3048000" y="240275"/>
            <a:ext cx="6096000" cy="5760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 dear Stoker,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I could at once have thanked you for the very real pleasure I had in getting a gift from you, but I wanted also to thank you not for a gift but for the particular good thing I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 got.  My wife &amp; I are of one mind in thinking </a:t>
            </a:r>
            <a:r>
              <a:rPr lang="en-GB" sz="2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Man</a:t>
            </a: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delightful novel, much out of the common in both characters &amp; plain vivid in its rendering of character &amp; full of the wisdom of life.  It is pleasant to think that the book is that of an old friend.  I wish it - though I don’t  imagine that it needs the wish - all success with the public.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Always very sincerely yours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Edward Dowden              [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 30, 1905 ]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19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778931-5DB8-FACD-665C-2007D6119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Joseph Harker 1855-1927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CE0E0-1F30-2A07-05E5-6366618589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Harker was an occasional scene-painter for the Lyceum. In his memoir are two chapters devoted to excoriating the new Decadent and Modernist trends in scene-painting as being a fad.</a:t>
            </a:r>
          </a:p>
        </p:txBody>
      </p:sp>
      <p:pic>
        <p:nvPicPr>
          <p:cNvPr id="10242" name="Picture 2" descr="Joseph Cunningham Harker : ">
            <a:extLst>
              <a:ext uri="{FF2B5EF4-FFF2-40B4-BE49-F238E27FC236}">
                <a16:creationId xmlns:a16="http://schemas.microsoft.com/office/drawing/2014/main" id="{9F83C230-DDAF-9F31-EC58-4AFC2170D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1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5B6DD17-B30F-7D06-F2CE-BEA5B3BC0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4504" y="1452875"/>
            <a:ext cx="3390672" cy="367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MO" altLang="en-M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MO" altLang="en-MO" sz="2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</a:t>
            </a:r>
            <a:endParaRPr kumimoji="0" lang="en-MO" altLang="en-M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MO" altLang="en-MO" sz="1200" b="0" i="1" u="none" strike="noStrike" cap="none" normalizeH="0" baseline="0" dirty="0">
                <a:ln>
                  <a:noFill/>
                </a:ln>
                <a:solidFill>
                  <a:srgbClr val="394F69"/>
                </a:solidFill>
                <a:effectLst/>
                <a:latin typeface="Arial" panose="020B0604020202020204" pitchFamily="34" charset="0"/>
                <a:ea typeface="Lato" panose="020F0502020204030203" pitchFamily="34" charset="0"/>
              </a:rPr>
              <a:t>Portrait of Joseph Harker</a:t>
            </a:r>
            <a:endParaRPr kumimoji="0" lang="en-MO" altLang="en-M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5159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206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B2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r Stoker and the Vampires of the Lyceum">
            <a:extLst>
              <a:ext uri="{FF2B5EF4-FFF2-40B4-BE49-F238E27FC236}">
                <a16:creationId xmlns:a16="http://schemas.microsoft.com/office/drawing/2014/main" id="{75EFF753-85DB-7C45-5C4D-309DDD8C2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0223" y="643467"/>
            <a:ext cx="355155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367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7641</TotalTime>
  <Words>1027</Words>
  <Application>Microsoft Macintosh PowerPoint</Application>
  <PresentationFormat>Widescreen</PresentationFormat>
  <Paragraphs>79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Google Sans</vt:lpstr>
      <vt:lpstr>Arial</vt:lpstr>
      <vt:lpstr>Arial</vt:lpstr>
      <vt:lpstr>Calibri</vt:lpstr>
      <vt:lpstr>Calibri Light</vt:lpstr>
      <vt:lpstr>Times New Roman</vt:lpstr>
      <vt:lpstr>Office Theme</vt:lpstr>
      <vt:lpstr>Bram Stoker, the Lyceum Theatre and the  seeds of a new novel</vt:lpstr>
      <vt:lpstr>PowerPoint Presentation</vt:lpstr>
      <vt:lpstr>My Path to Dracula</vt:lpstr>
      <vt:lpstr>Second monograph</vt:lpstr>
      <vt:lpstr>Third monograph</vt:lpstr>
      <vt:lpstr>Bram Stoker</vt:lpstr>
      <vt:lpstr>Collecting Letters</vt:lpstr>
      <vt:lpstr>Israel Zangwill 1864-1926</vt:lpstr>
      <vt:lpstr>Letter from Zangwill</vt:lpstr>
      <vt:lpstr>Walter Sickert 1860-1942</vt:lpstr>
      <vt:lpstr>PowerPoint Presentation</vt:lpstr>
      <vt:lpstr>Charles Nodier 1780-1844</vt:lpstr>
      <vt:lpstr>Paul Féval, père (1816-1887) French novelist   </vt:lpstr>
      <vt:lpstr>Henry Irving</vt:lpstr>
      <vt:lpstr>Henry Irving as Hamlet</vt:lpstr>
      <vt:lpstr>Ellen Terry atb age 16</vt:lpstr>
      <vt:lpstr>Ellen Terry as Lady Macbeth</vt:lpstr>
      <vt:lpstr>Ellen Terry and Henry Irving in costume for “The Bells”</vt:lpstr>
      <vt:lpstr>Ellen Terry with her children, Edward Gordon and Edith</vt:lpstr>
      <vt:lpstr>Edith Craig, in middle age</vt:lpstr>
      <vt:lpstr>Edward Gordon Craig</vt:lpstr>
      <vt:lpstr>Princess Theatre, 1858</vt:lpstr>
      <vt:lpstr>Sketch for scene by Edward Craig</vt:lpstr>
      <vt:lpstr>Costume design by Gordon Craig for Acis and Galatea</vt:lpstr>
      <vt:lpstr>Edward Dowden 1843-1913</vt:lpstr>
      <vt:lpstr>PowerPoint Presentation</vt:lpstr>
      <vt:lpstr>PowerPoint Presentation</vt:lpstr>
      <vt:lpstr>Joseph Harker 1855-1927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Gibson</dc:creator>
  <cp:lastModifiedBy>Matthew Gibson</cp:lastModifiedBy>
  <cp:revision>45</cp:revision>
  <dcterms:created xsi:type="dcterms:W3CDTF">2023-06-03T09:09:03Z</dcterms:created>
  <dcterms:modified xsi:type="dcterms:W3CDTF">2023-06-10T06:26:57Z</dcterms:modified>
</cp:coreProperties>
</file>