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5" r:id="rId4"/>
    <p:sldId id="257" r:id="rId5"/>
    <p:sldId id="258" r:id="rId6"/>
    <p:sldId id="283" r:id="rId7"/>
    <p:sldId id="259" r:id="rId8"/>
    <p:sldId id="260" r:id="rId9"/>
    <p:sldId id="277" r:id="rId10"/>
    <p:sldId id="278" r:id="rId11"/>
    <p:sldId id="280" r:id="rId12"/>
    <p:sldId id="261" r:id="rId13"/>
    <p:sldId id="263" r:id="rId14"/>
    <p:sldId id="265" r:id="rId15"/>
    <p:sldId id="282" r:id="rId16"/>
    <p:sldId id="262" r:id="rId17"/>
    <p:sldId id="264" r:id="rId18"/>
    <p:sldId id="266" r:id="rId19"/>
    <p:sldId id="267" r:id="rId20"/>
    <p:sldId id="268" r:id="rId21"/>
    <p:sldId id="270" r:id="rId22"/>
    <p:sldId id="269" r:id="rId23"/>
    <p:sldId id="271" r:id="rId24"/>
    <p:sldId id="274" r:id="rId25"/>
    <p:sldId id="276" r:id="rId26"/>
    <p:sldId id="273" r:id="rId27"/>
    <p:sldId id="272" r:id="rId28"/>
    <p:sldId id="2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0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45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9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3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7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6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7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5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5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A6A38-D2D4-44D9-ADE5-D7FB6A844111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C8A4F-5571-4414-8CB7-E870A8D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1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Bubbles and Solow Growth Model - 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Oct/2023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28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economic growth (</a:t>
            </a:r>
            <a:r>
              <a:rPr lang="zh-TW" altLang="en-US" b="1" dirty="0"/>
              <a:t>經濟增長</a:t>
            </a:r>
            <a:r>
              <a:rPr lang="en-US" dirty="0" smtClean="0"/>
              <a:t>) 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Economic </a:t>
            </a:r>
            <a:r>
              <a:rPr lang="en-US" dirty="0"/>
              <a:t>growth </a:t>
            </a:r>
            <a:r>
              <a:rPr lang="en-US" dirty="0" smtClean="0"/>
              <a:t>generally </a:t>
            </a:r>
            <a:r>
              <a:rPr lang="en-US" dirty="0"/>
              <a:t>implies that income per person rises over </a:t>
            </a:r>
            <a:r>
              <a:rPr lang="en-US" dirty="0" smtClean="0"/>
              <a:t>time. 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It is </a:t>
            </a:r>
            <a:r>
              <a:rPr lang="en-US" dirty="0" smtClean="0"/>
              <a:t>a “young” </a:t>
            </a:r>
            <a:r>
              <a:rPr lang="en-US" dirty="0"/>
              <a:t>field of </a:t>
            </a:r>
            <a:r>
              <a:rPr lang="en-US" dirty="0" smtClean="0"/>
              <a:t>research.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dirty="0" smtClean="0"/>
              <a:t> we search </a:t>
            </a:r>
            <a:r>
              <a:rPr lang="en-US" dirty="0"/>
              <a:t>for “economic growth” in all the books published which have been scanned by Google (about 10% of all books</a:t>
            </a:r>
            <a:r>
              <a:rPr lang="en-US" dirty="0" smtClean="0"/>
              <a:t>):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91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Solow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is Solow and why his model (the Solow model) is so famous ?</a:t>
            </a:r>
          </a:p>
          <a:p>
            <a:endParaRPr lang="en-US" dirty="0"/>
          </a:p>
          <a:p>
            <a:r>
              <a:rPr lang="en-US" dirty="0" smtClean="0"/>
              <a:t>Professor Robert Solow  is an American economist known for his contribution to theory of economic growth. </a:t>
            </a:r>
          </a:p>
          <a:p>
            <a:endParaRPr lang="en-US" dirty="0"/>
          </a:p>
          <a:p>
            <a:r>
              <a:rPr lang="en-US" dirty="0" smtClean="0"/>
              <a:t>How old is he ? He was born in          . </a:t>
            </a:r>
          </a:p>
          <a:p>
            <a:pPr marL="0" indent="0">
              <a:buNone/>
            </a:pPr>
            <a:r>
              <a:rPr lang="en-US" dirty="0" smtClean="0"/>
              <a:t>   Now, he is </a:t>
            </a:r>
            <a:r>
              <a:rPr lang="en-US" dirty="0"/>
              <a:t> </a:t>
            </a:r>
            <a:r>
              <a:rPr lang="en-US" dirty="0" smtClean="0"/>
              <a:t>     years old. He got Nobel</a:t>
            </a:r>
          </a:p>
          <a:p>
            <a:pPr marL="0" indent="0">
              <a:buNone/>
            </a:pPr>
            <a:r>
              <a:rPr lang="en-US" dirty="0" smtClean="0"/>
              <a:t>   Prize </a:t>
            </a:r>
            <a:r>
              <a:rPr lang="en-US" b="1" dirty="0" smtClean="0">
                <a:solidFill>
                  <a:srgbClr val="FF0000"/>
                </a:solidFill>
              </a:rPr>
              <a:t>1987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182" y="3900155"/>
            <a:ext cx="3347416" cy="25404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46162" y="4215690"/>
            <a:ext cx="9156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1924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2030" y="4738910"/>
            <a:ext cx="550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99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025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Solow model, physical capital (K) is very important.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 is one of the factors of production. (e.g. labor force, land, coal…)</a:t>
            </a:r>
          </a:p>
          <a:p>
            <a:endParaRPr lang="en-US" dirty="0"/>
          </a:p>
          <a:p>
            <a:r>
              <a:rPr lang="en-US" dirty="0" smtClean="0"/>
              <a:t>K is a private </a:t>
            </a:r>
            <a:r>
              <a:rPr lang="en-US" dirty="0" smtClean="0"/>
              <a:t>good (</a:t>
            </a:r>
            <a:r>
              <a:rPr lang="zh-TW" altLang="en-US" dirty="0"/>
              <a:t>私人物品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Where does K come from ? Saving.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0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Solow, Robert M (1956). "A Contribution to the Theory of </a:t>
            </a:r>
            <a:r>
              <a:rPr lang="en-US" dirty="0" smtClean="0"/>
              <a:t>Economic</a:t>
            </a:r>
          </a:p>
          <a:p>
            <a:pPr marL="0" indent="0">
              <a:buNone/>
            </a:pPr>
            <a:r>
              <a:rPr lang="en-US" dirty="0" smtClean="0"/>
              <a:t>  Growth</a:t>
            </a:r>
            <a:r>
              <a:rPr lang="en-US" dirty="0"/>
              <a:t>". Quarterly Journal of Economics (The MIT Press) 70 (1): </a:t>
            </a:r>
            <a:r>
              <a:rPr lang="en-US" dirty="0" smtClean="0"/>
              <a:t>65–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94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</a:t>
            </a:r>
            <a:r>
              <a:rPr lang="en-US" dirty="0"/>
              <a:t>G</a:t>
            </a:r>
            <a:r>
              <a:rPr lang="en-US" dirty="0" smtClean="0"/>
              <a:t>oogle scholar citation: </a:t>
            </a:r>
            <a:r>
              <a:rPr lang="en-US" u="sng" dirty="0" smtClean="0">
                <a:solidFill>
                  <a:srgbClr val="FF0000"/>
                </a:solidFill>
              </a:rPr>
              <a:t>41531</a:t>
            </a:r>
            <a:endParaRPr lang="en-US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Prof. Paul </a:t>
            </a:r>
            <a:r>
              <a:rPr lang="en-US" dirty="0" err="1" smtClean="0"/>
              <a:t>Romer</a:t>
            </a:r>
            <a:r>
              <a:rPr lang="en-US" dirty="0" smtClean="0"/>
              <a:t> (1955 - 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The founder of </a:t>
            </a:r>
            <a:r>
              <a:rPr lang="en-US" b="1" u="sng" dirty="0" smtClean="0"/>
              <a:t>R</a:t>
            </a:r>
            <a:r>
              <a:rPr lang="en-US" dirty="0" smtClean="0"/>
              <a:t>esearch and 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D</a:t>
            </a:r>
            <a:r>
              <a:rPr lang="en-US" dirty="0" smtClean="0"/>
              <a:t>evelopment growth model where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monopoly firms are at the core of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modern growth. He got Nobel Prize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in </a:t>
            </a:r>
            <a:r>
              <a:rPr lang="en-US" b="1" dirty="0" smtClean="0">
                <a:solidFill>
                  <a:srgbClr val="FF0000"/>
                </a:solidFill>
              </a:rPr>
              <a:t>2018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83" y="2290472"/>
            <a:ext cx="31432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4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In R &amp; D growth model, knowledge (or technology, A) is very important. 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A is a factor of production.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Note: knowledge (A) is a public </a:t>
            </a:r>
            <a:r>
              <a:rPr lang="en-US" dirty="0" smtClean="0"/>
              <a:t>good (</a:t>
            </a:r>
            <a:r>
              <a:rPr lang="zh-TW" altLang="en-US" b="1" dirty="0"/>
              <a:t>公共物品</a:t>
            </a:r>
            <a:r>
              <a:rPr lang="en-US" dirty="0" smtClean="0"/>
              <a:t>).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5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one computer </a:t>
            </a:r>
            <a:r>
              <a:rPr lang="en-US" dirty="0" smtClean="0"/>
              <a:t>⇒ make </a:t>
            </a:r>
            <a:r>
              <a:rPr lang="en-US" dirty="0"/>
              <a:t>one worker </a:t>
            </a:r>
            <a:r>
              <a:rPr lang="en-US" dirty="0" smtClean="0"/>
              <a:t>more productive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Ideas</a:t>
            </a:r>
            <a:r>
              <a:rPr lang="en-US" dirty="0"/>
              <a:t>: Add one new idea </a:t>
            </a:r>
            <a:r>
              <a:rPr lang="en-US" dirty="0" smtClean="0"/>
              <a:t>⇒ make </a:t>
            </a:r>
            <a:r>
              <a:rPr lang="en-US" dirty="0"/>
              <a:t>everyone better off / productive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Example:  a new / an easier method to solve partial differential equations.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does A come from ? It comes from people.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When more and more people do R &amp; D, more likely for us to have new ideas and new knowledge.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0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"Increasing Returns and Long Run Growth" (Journal of Political Economy, October 1986).</a:t>
            </a:r>
          </a:p>
          <a:p>
            <a:pPr marL="0" indent="0">
              <a:buNone/>
            </a:pPr>
            <a:r>
              <a:rPr lang="en-US" dirty="0"/>
              <a:t>	Google scholar citation: </a:t>
            </a:r>
            <a:r>
              <a:rPr lang="en-US" u="sng" dirty="0" smtClean="0">
                <a:solidFill>
                  <a:srgbClr val="FF0000"/>
                </a:solidFill>
              </a:rPr>
              <a:t>35734</a:t>
            </a:r>
            <a:endParaRPr lang="en-US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"Endogenous Technological Change" (Journal of Political Economy, October 1990).</a:t>
            </a:r>
          </a:p>
          <a:p>
            <a:pPr marL="0" indent="0">
              <a:buNone/>
            </a:pPr>
            <a:r>
              <a:rPr lang="en-US" dirty="0"/>
              <a:t>	Google scholar citation: </a:t>
            </a:r>
            <a:r>
              <a:rPr lang="en-US" u="sng" dirty="0" smtClean="0">
                <a:solidFill>
                  <a:srgbClr val="FF0000"/>
                </a:solidFill>
              </a:rPr>
              <a:t>39467</a:t>
            </a:r>
            <a:endParaRPr lang="en-US" u="sng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 Prof. </a:t>
            </a:r>
            <a:r>
              <a:rPr lang="en-US" dirty="0" err="1" smtClean="0"/>
              <a:t>Oded</a:t>
            </a:r>
            <a:r>
              <a:rPr lang="en-US" dirty="0" smtClean="0"/>
              <a:t> </a:t>
            </a:r>
            <a:r>
              <a:rPr lang="en-US" dirty="0" err="1" smtClean="0"/>
              <a:t>Galor</a:t>
            </a:r>
            <a:r>
              <a:rPr lang="en-US" dirty="0" smtClean="0"/>
              <a:t> (1953 - )</a:t>
            </a:r>
          </a:p>
          <a:p>
            <a:pPr marL="0" indent="0">
              <a:buNone/>
            </a:pPr>
            <a:r>
              <a:rPr lang="en-US" dirty="0" smtClean="0"/>
              <a:t>	He is an Economic Historian.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He proposes an </a:t>
            </a:r>
            <a:r>
              <a:rPr lang="en-US" b="1" u="sng" dirty="0" smtClean="0"/>
              <a:t>unified growth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u="sng" dirty="0" smtClean="0"/>
              <a:t>theory</a:t>
            </a:r>
            <a:r>
              <a:rPr lang="en-US" b="1" dirty="0" smtClean="0"/>
              <a:t> (</a:t>
            </a:r>
            <a:r>
              <a:rPr lang="zh-TW" altLang="en-US" b="1" dirty="0"/>
              <a:t>統一經濟理論</a:t>
            </a:r>
            <a:r>
              <a:rPr lang="en-US" b="1" dirty="0" smtClean="0"/>
              <a:t>)</a:t>
            </a:r>
            <a:r>
              <a:rPr lang="en-US" dirty="0" smtClean="0"/>
              <a:t>, with the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purpose to explain the evolution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of the </a:t>
            </a:r>
            <a:r>
              <a:rPr lang="en-US" dirty="0" err="1" smtClean="0"/>
              <a:t>hman</a:t>
            </a:r>
            <a:r>
              <a:rPr lang="en-US" dirty="0" smtClean="0"/>
              <a:t> history.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530" y="2057069"/>
            <a:ext cx="31432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5232" y="365125"/>
            <a:ext cx="10106108" cy="611518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514382" y="3885445"/>
            <a:ext cx="1847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3" name="Curved Connector 12"/>
          <p:cNvCxnSpPr/>
          <p:nvPr/>
        </p:nvCxnSpPr>
        <p:spPr>
          <a:xfrm>
            <a:off x="7879743" y="4373217"/>
            <a:ext cx="818984" cy="492981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830113" y="4003885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1" dirty="0" smtClean="0"/>
              <a:t>工業革命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5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221" y="1841528"/>
            <a:ext cx="4067257" cy="4351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9554" y="1841528"/>
            <a:ext cx="29182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“Income distribution and Macroeconomics” (Review of Economic Studies, January 1993)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Google scholar citation: </a:t>
            </a:r>
            <a:r>
              <a:rPr lang="en-US" u="sng" dirty="0" smtClean="0">
                <a:solidFill>
                  <a:srgbClr val="FF0000"/>
                </a:solidFill>
              </a:rPr>
              <a:t>6772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“</a:t>
            </a:r>
            <a:r>
              <a:rPr lang="en-US" dirty="0"/>
              <a:t>Population, technology, and growth: From Malthusian stagnation to the demographic transition and </a:t>
            </a:r>
            <a:r>
              <a:rPr lang="en-US" dirty="0" smtClean="0"/>
              <a:t>beyond” (American Economic Review, September 2000)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Google scholar citation: </a:t>
            </a:r>
            <a:r>
              <a:rPr lang="en-US" u="sng" dirty="0" smtClean="0">
                <a:solidFill>
                  <a:srgbClr val="FF0000"/>
                </a:solidFill>
              </a:rPr>
              <a:t>3115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5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basic Solow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Production function: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endParaRPr lang="en-US" i="1" dirty="0" smtClean="0"/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r>
                  <a:rPr lang="en-US" i="1" dirty="0" smtClean="0"/>
                  <a:t>Y – total Output, i.e. GDP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K – capital stock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L – labor 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A – technology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t – time period (t = 0, 1, 2, 3 ……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 smtClean="0"/>
                  <a:t> 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937032" y="2544416"/>
            <a:ext cx="1224500" cy="11926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140271" y="3872285"/>
            <a:ext cx="699715" cy="628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607534" y="3116911"/>
            <a:ext cx="1105231" cy="47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671144" y="1825625"/>
            <a:ext cx="1041621" cy="6233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374588" y="3164619"/>
            <a:ext cx="85874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109195" y="1527324"/>
                <a:ext cx="561949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195" y="1527324"/>
                <a:ext cx="561949" cy="461665"/>
              </a:xfrm>
              <a:prstGeom prst="rect">
                <a:avLst/>
              </a:prstGeom>
              <a:blipFill>
                <a:blip r:embed="rId3"/>
                <a:stretch>
                  <a:fillRect l="-434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109762" y="2933786"/>
            <a:ext cx="3625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sz="2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624874" y="4357069"/>
                <a:ext cx="535275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874" y="4357069"/>
                <a:ext cx="535275" cy="461665"/>
              </a:xfrm>
              <a:prstGeom prst="rect">
                <a:avLst/>
              </a:prstGeom>
              <a:blipFill>
                <a:blip r:embed="rId4"/>
                <a:stretch>
                  <a:fillRect l="-454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211105" y="2933786"/>
                <a:ext cx="507254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105" y="2933786"/>
                <a:ext cx="507254" cy="461665"/>
              </a:xfrm>
              <a:prstGeom prst="rect">
                <a:avLst/>
              </a:prstGeom>
              <a:blipFill>
                <a:blip r:embed="rId5"/>
                <a:stretch>
                  <a:fillRect l="-4819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73673" y="2858794"/>
                <a:ext cx="1170376" cy="563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673" y="2858794"/>
                <a:ext cx="1170376" cy="563937"/>
              </a:xfrm>
              <a:prstGeom prst="rect">
                <a:avLst/>
              </a:prstGeom>
              <a:blipFill>
                <a:blip r:embed="rId6"/>
                <a:stretch>
                  <a:fillRect l="-4688" r="-260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397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 smtClean="0"/>
                  <a:t>Define: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 smtClean="0"/>
                  <a:t> is GDP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 is GDP per capita 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smtClean="0"/>
                  <a:t> is population size.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Then,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652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We know: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dirty="0" smtClean="0"/>
                  <a:t>Rate of depreciation (</a:t>
                </a:r>
                <a:r>
                  <a:rPr lang="zh-TW" altLang="en-US" b="1" dirty="0"/>
                  <a:t>折舊率</a:t>
                </a:r>
                <a:r>
                  <a:rPr lang="en-US" dirty="0" smtClean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dirty="0" smtClean="0"/>
                  <a:t>Investment at time t. </a:t>
                </a: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(Note: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6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And,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where s is saving rate (a constant). This equation said: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Left hand side – change in capital stock from t to t+1.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right hand side – total saving minus depreciation of K at time t.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96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Therefore,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as total saving is bigger than the depreciation of K,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aggregate capital stock accumulates.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 As total saving is smaller than the depreciation of K, </a:t>
                </a:r>
              </a:p>
              <a:p>
                <a:pPr marL="0" indent="0" algn="ctr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𝑠</m:t>
                    </m:r>
                    <m:sSub>
                      <m:sSubPr>
                        <m:ctrlP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    aggregate capital stock dissipates.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218114" y="2967335"/>
                <a:ext cx="3755772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114" y="2967335"/>
                <a:ext cx="3755772" cy="461665"/>
              </a:xfrm>
              <a:prstGeom prst="rect">
                <a:avLst/>
              </a:prstGeom>
              <a:blipFill>
                <a:blip r:embed="rId3"/>
                <a:stretch>
                  <a:fillRect l="-325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27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These two equations are identical when: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14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(recall: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r>
                  <a:rPr lang="en-US" dirty="0" smtClean="0"/>
                  <a:t>). Then, we have: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. 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is the population growth rate at time t.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Then, the above equation can be rewritten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𝑠𝐴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2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To simplify the analysis, let us assume that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</m:t>
                    </m:r>
                  </m:oMath>
                </a14:m>
                <a:r>
                  <a:rPr lang="en-US" dirty="0" smtClean="0"/>
                  <a:t> Then, the previous equation becomes: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𝑠𝐴</m:t>
                          </m:r>
                          <m:sSubSup>
                            <m:sSubSupPr>
                              <m:ctrlPr>
                                <a:rPr lang="en-US" sz="26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6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6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6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bSup>
                        </m:num>
                        <m:den>
                          <m:r>
                            <a:rPr lang="en-US" sz="2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How to solve this difference equations ?</a:t>
                </a:r>
              </a:p>
              <a:p>
                <a:pPr marL="0" indent="0">
                  <a:buNone/>
                </a:pPr>
                <a:r>
                  <a:rPr lang="en-US" dirty="0" smtClean="0"/>
                  <a:t>Ex. A = 1.5, s = 0.35, n = 0.02,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=0.3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7684936" y="3387256"/>
            <a:ext cx="39756" cy="21866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744570" y="5573864"/>
            <a:ext cx="29976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724692" y="3514477"/>
            <a:ext cx="2297927" cy="2059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16200000">
            <a:off x="8580618" y="3145370"/>
            <a:ext cx="3097035" cy="4808884"/>
          </a:xfrm>
          <a:prstGeom prst="arc">
            <a:avLst>
              <a:gd name="adj1" fmla="val 16200000"/>
              <a:gd name="adj2" fmla="val 2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9388929" y="4073979"/>
            <a:ext cx="8164" cy="1499885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0764671" y="5318979"/>
            <a:ext cx="5806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_t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59820" y="2925773"/>
            <a:ext cx="8899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k_t+1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998929" y="2801593"/>
                <a:ext cx="746743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000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54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8929" y="2801593"/>
                <a:ext cx="746743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129274" y="5711735"/>
                <a:ext cx="10162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=0.39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9274" y="5711735"/>
                <a:ext cx="1016240" cy="276999"/>
              </a:xfrm>
              <a:prstGeom prst="rect">
                <a:avLst/>
              </a:prstGeom>
              <a:blipFill>
                <a:blip r:embed="rId5"/>
                <a:stretch>
                  <a:fillRect l="-5422" r="-54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9075717" y="3635524"/>
            <a:ext cx="33534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910" y="5096786"/>
            <a:ext cx="6131500" cy="9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9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=0.39,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0.3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=0.752. 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Why we are interested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 (GDP per capita) not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 smtClean="0"/>
                  <a:t> (GDP) ?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Macau nominal GDP per capita = </a:t>
                </a:r>
                <a:r>
                  <a:rPr lang="en-US" b="1" dirty="0" smtClean="0"/>
                  <a:t>43,873.59</a:t>
                </a:r>
                <a:r>
                  <a:rPr lang="en-US" dirty="0" smtClean="0"/>
                  <a:t> </a:t>
                </a:r>
                <a:r>
                  <a:rPr lang="en-US" b="1" dirty="0" smtClean="0"/>
                  <a:t>USD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South Africa GDP per capita = </a:t>
                </a:r>
                <a:r>
                  <a:rPr lang="en-US" b="1" dirty="0" smtClean="0"/>
                  <a:t>6,019 USD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Macau nominal GDP = </a:t>
                </a:r>
                <a:r>
                  <a:rPr lang="en-US" b="1" dirty="0"/>
                  <a:t>1,979,475,561USD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South Africa nominal GDP = </a:t>
                </a:r>
                <a:r>
                  <a:rPr lang="en-US" b="1" dirty="0" smtClean="0"/>
                  <a:t>98,800,000,000 USD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42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037398" y="2425148"/>
            <a:ext cx="15903" cy="3021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053301" y="2220368"/>
            <a:ext cx="4126727" cy="32262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16011336">
            <a:off x="4671409" y="845166"/>
            <a:ext cx="5453172" cy="8670994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053301" y="5446643"/>
            <a:ext cx="48900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46073" y="2484723"/>
            <a:ext cx="15902" cy="296192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149369" y="1968234"/>
            <a:ext cx="49725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45</a:t>
            </a:r>
            <a:r>
              <a:rPr lang="en-US" baseline="30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978725" y="5261977"/>
                <a:ext cx="451982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725" y="5261977"/>
                <a:ext cx="451982" cy="369332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 flipH="1">
            <a:off x="3681454" y="3935895"/>
            <a:ext cx="23854" cy="15107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689405" y="3935895"/>
            <a:ext cx="1176793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866198" y="3101009"/>
            <a:ext cx="0" cy="8348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66198" y="3101009"/>
            <a:ext cx="107342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939624" y="2711056"/>
            <a:ext cx="0" cy="3899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939624" y="2711395"/>
            <a:ext cx="548640" cy="7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488264" y="2544417"/>
            <a:ext cx="0" cy="1749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2471672" y="2279092"/>
                <a:ext cx="61882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1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672" y="2279092"/>
                <a:ext cx="618824" cy="338554"/>
              </a:xfrm>
              <a:prstGeom prst="rect">
                <a:avLst/>
              </a:prstGeom>
              <a:blipFill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567479" y="2085431"/>
                <a:ext cx="370614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ln w="0"/>
                          <a:effectLst/>
                          <a:latin typeface="Cambria Math" panose="02040503050406030204" pitchFamily="18" charset="0"/>
                        </a:rPr>
                        <m:t>E</m:t>
                      </m:r>
                    </m:oMath>
                  </m:oMathPara>
                </a14:m>
                <a:endParaRPr lang="en-US" cap="none" spc="0" dirty="0">
                  <a:ln w="0"/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479" y="2085431"/>
                <a:ext cx="3706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704728" y="5526332"/>
                <a:ext cx="466730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728" y="5526332"/>
                <a:ext cx="4667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3475815" y="5435634"/>
            <a:ext cx="36740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i="1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en-US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35605" y="5899132"/>
            <a:ext cx="281718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steady state E is stable !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4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Now, suppose that </a:t>
            </a:r>
            <a:r>
              <a:rPr lang="en-US" dirty="0" smtClean="0"/>
              <a:t>s decreases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a country’s k (and, of course, y)</a:t>
            </a:r>
          </a:p>
          <a:p>
            <a:pPr marL="0" indent="0">
              <a:buNone/>
            </a:pPr>
            <a:r>
              <a:rPr lang="en-US" dirty="0" smtClean="0"/>
              <a:t>will go down !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146358" y="3045350"/>
            <a:ext cx="39757" cy="3260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86115" y="6305384"/>
            <a:ext cx="46515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86115" y="3140765"/>
            <a:ext cx="3403158" cy="31407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16645541">
            <a:off x="6207740" y="3898347"/>
            <a:ext cx="5400744" cy="5513155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16645541">
            <a:off x="5948369" y="3545838"/>
            <a:ext cx="6637581" cy="6218171"/>
          </a:xfrm>
          <a:prstGeom prst="arc">
            <a:avLst>
              <a:gd name="adj1" fmla="val 16200000"/>
              <a:gd name="adj2" fmla="val 1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711293" y="4001294"/>
            <a:ext cx="32657" cy="228023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388929" y="3331029"/>
            <a:ext cx="73478" cy="295050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828441" y="6176963"/>
            <a:ext cx="481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_t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82019" y="2674181"/>
            <a:ext cx="71365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_t+1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34079" y="2953306"/>
            <a:ext cx="30970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413671" y="3611062"/>
            <a:ext cx="37382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E’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8269357" y="3620939"/>
            <a:ext cx="7951" cy="307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537837" y="4011172"/>
            <a:ext cx="7951" cy="2030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244307" y="6400220"/>
            <a:ext cx="34496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sz="1600" baseline="30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67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above results can be used to explain why some countries are rich and some are poor 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832" y="3180522"/>
            <a:ext cx="4023709" cy="32178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014" y="3180522"/>
            <a:ext cx="3760967" cy="313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6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Countries which save more (less) tend to be rich (poor).</a:t>
            </a:r>
          </a:p>
          <a:p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r>
              <a:rPr lang="en-US" sz="3000" dirty="0" smtClean="0"/>
              <a:t>Countries which have high (low) population growth tend to be poor (rich).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1638</Words>
  <Application>Microsoft Office PowerPoint</Application>
  <PresentationFormat>Widescreen</PresentationFormat>
  <Paragraphs>177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新細明體</vt:lpstr>
      <vt:lpstr>Arial</vt:lpstr>
      <vt:lpstr>Calibri</vt:lpstr>
      <vt:lpstr>Calibri Light</vt:lpstr>
      <vt:lpstr>Cambria Math</vt:lpstr>
      <vt:lpstr>Wingdings</vt:lpstr>
      <vt:lpstr>Office Theme</vt:lpstr>
      <vt:lpstr>Bubbles and Solow Growth Model - I</vt:lpstr>
      <vt:lpstr>PowerPoint Presentation</vt:lpstr>
      <vt:lpstr>PowerPoint Presentation</vt:lpstr>
      <vt:lpstr>Solow model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basic Solow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Bubbles and Solow Growth Model</dc:title>
  <dc:creator>whho</dc:creator>
  <cp:lastModifiedBy>whho</cp:lastModifiedBy>
  <cp:revision>218</cp:revision>
  <dcterms:created xsi:type="dcterms:W3CDTF">2023-10-19T03:48:38Z</dcterms:created>
  <dcterms:modified xsi:type="dcterms:W3CDTF">2023-10-28T02:52:30Z</dcterms:modified>
</cp:coreProperties>
</file>