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zh-TW"/>
    </a:defPPr>
    <a:lvl1pPr algn="l" rtl="0" fontAlgn="base">
      <a:spcBef>
        <a:spcPct val="0"/>
      </a:spcBef>
      <a:spcAft>
        <a:spcPct val="0"/>
      </a:spcAft>
      <a:defRPr kumimoji="1" kern="1200">
        <a:solidFill>
          <a:schemeClr val="tx1"/>
        </a:solidFill>
        <a:latin typeface="Tahoma" pitchFamily="34" charset="0"/>
        <a:ea typeface="PMingLiU" pitchFamily="18" charset="-120"/>
        <a:cs typeface="+mn-cs"/>
      </a:defRPr>
    </a:lvl1pPr>
    <a:lvl2pPr marL="457200" algn="l" rtl="0" fontAlgn="base">
      <a:spcBef>
        <a:spcPct val="0"/>
      </a:spcBef>
      <a:spcAft>
        <a:spcPct val="0"/>
      </a:spcAft>
      <a:defRPr kumimoji="1" kern="1200">
        <a:solidFill>
          <a:schemeClr val="tx1"/>
        </a:solidFill>
        <a:latin typeface="Tahoma" pitchFamily="34" charset="0"/>
        <a:ea typeface="PMingLiU" pitchFamily="18" charset="-120"/>
        <a:cs typeface="+mn-cs"/>
      </a:defRPr>
    </a:lvl2pPr>
    <a:lvl3pPr marL="914400" algn="l" rtl="0" fontAlgn="base">
      <a:spcBef>
        <a:spcPct val="0"/>
      </a:spcBef>
      <a:spcAft>
        <a:spcPct val="0"/>
      </a:spcAft>
      <a:defRPr kumimoji="1" kern="1200">
        <a:solidFill>
          <a:schemeClr val="tx1"/>
        </a:solidFill>
        <a:latin typeface="Tahoma" pitchFamily="34" charset="0"/>
        <a:ea typeface="PMingLiU" pitchFamily="18" charset="-120"/>
        <a:cs typeface="+mn-cs"/>
      </a:defRPr>
    </a:lvl3pPr>
    <a:lvl4pPr marL="1371600" algn="l" rtl="0" fontAlgn="base">
      <a:spcBef>
        <a:spcPct val="0"/>
      </a:spcBef>
      <a:spcAft>
        <a:spcPct val="0"/>
      </a:spcAft>
      <a:defRPr kumimoji="1" kern="1200">
        <a:solidFill>
          <a:schemeClr val="tx1"/>
        </a:solidFill>
        <a:latin typeface="Tahoma" pitchFamily="34" charset="0"/>
        <a:ea typeface="PMingLiU" pitchFamily="18" charset="-120"/>
        <a:cs typeface="+mn-cs"/>
      </a:defRPr>
    </a:lvl4pPr>
    <a:lvl5pPr marL="1828800" algn="l" rtl="0" fontAlgn="base">
      <a:spcBef>
        <a:spcPct val="0"/>
      </a:spcBef>
      <a:spcAft>
        <a:spcPct val="0"/>
      </a:spcAft>
      <a:defRPr kumimoji="1" kern="1200">
        <a:solidFill>
          <a:schemeClr val="tx1"/>
        </a:solidFill>
        <a:latin typeface="Tahoma" pitchFamily="34" charset="0"/>
        <a:ea typeface="PMingLiU" pitchFamily="18" charset="-120"/>
        <a:cs typeface="+mn-cs"/>
      </a:defRPr>
    </a:lvl5pPr>
    <a:lvl6pPr marL="2286000" algn="l" defTabSz="914400" rtl="0" eaLnBrk="1" latinLnBrk="0" hangingPunct="1">
      <a:defRPr kumimoji="1" kern="1200">
        <a:solidFill>
          <a:schemeClr val="tx1"/>
        </a:solidFill>
        <a:latin typeface="Tahoma" pitchFamily="34" charset="0"/>
        <a:ea typeface="PMingLiU" pitchFamily="18" charset="-120"/>
        <a:cs typeface="+mn-cs"/>
      </a:defRPr>
    </a:lvl6pPr>
    <a:lvl7pPr marL="2743200" algn="l" defTabSz="914400" rtl="0" eaLnBrk="1" latinLnBrk="0" hangingPunct="1">
      <a:defRPr kumimoji="1" kern="1200">
        <a:solidFill>
          <a:schemeClr val="tx1"/>
        </a:solidFill>
        <a:latin typeface="Tahoma" pitchFamily="34" charset="0"/>
        <a:ea typeface="PMingLiU" pitchFamily="18" charset="-120"/>
        <a:cs typeface="+mn-cs"/>
      </a:defRPr>
    </a:lvl7pPr>
    <a:lvl8pPr marL="3200400" algn="l" defTabSz="914400" rtl="0" eaLnBrk="1" latinLnBrk="0" hangingPunct="1">
      <a:defRPr kumimoji="1" kern="1200">
        <a:solidFill>
          <a:schemeClr val="tx1"/>
        </a:solidFill>
        <a:latin typeface="Tahoma" pitchFamily="34" charset="0"/>
        <a:ea typeface="PMingLiU" pitchFamily="18" charset="-120"/>
        <a:cs typeface="+mn-cs"/>
      </a:defRPr>
    </a:lvl8pPr>
    <a:lvl9pPr marL="3657600" algn="l" defTabSz="914400" rtl="0" eaLnBrk="1" latinLnBrk="0" hangingPunct="1">
      <a:defRPr kumimoji="1" kern="1200">
        <a:solidFill>
          <a:schemeClr val="tx1"/>
        </a:solidFill>
        <a:latin typeface="Tahoma" pitchFamily="34" charset="0"/>
        <a:ea typeface="PMingLiU" pitchFamily="18" charset="-120"/>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61" d="100"/>
          <a:sy n="61" d="100"/>
        </p:scale>
        <p:origin x="8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1" y="2438401"/>
            <a:ext cx="12012084"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grpSp>
      <p:sp>
        <p:nvSpPr>
          <p:cNvPr id="77836" name="Rectangle 12"/>
          <p:cNvSpPr>
            <a:spLocks noGrp="1" noChangeArrowheads="1"/>
          </p:cNvSpPr>
          <p:nvPr>
            <p:ph type="ctrTitle"/>
          </p:nvPr>
        </p:nvSpPr>
        <p:spPr>
          <a:xfrm>
            <a:off x="1320800" y="1676400"/>
            <a:ext cx="10363200" cy="1462088"/>
          </a:xfrm>
        </p:spPr>
        <p:txBody>
          <a:bodyPr/>
          <a:lstStyle>
            <a:lvl1pPr>
              <a:defRPr/>
            </a:lvl1pPr>
          </a:lstStyle>
          <a:p>
            <a:pPr lvl="0"/>
            <a:r>
              <a:rPr lang="zh-CN" altLang="en-US" noProof="0"/>
              <a:t>单击此处编辑母版标题样式</a:t>
            </a:r>
            <a:endParaRPr lang="zh-TW" altLang="en-US" noProof="0"/>
          </a:p>
        </p:txBody>
      </p:sp>
      <p:sp>
        <p:nvSpPr>
          <p:cNvPr id="77837" name="Rectangle 13"/>
          <p:cNvSpPr>
            <a:spLocks noGrp="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zh-CN" altLang="en-US" noProof="0"/>
              <a:t>单击此处编辑母版副标题样式</a:t>
            </a:r>
            <a:endParaRPr lang="zh-TW" altLang="en-US" noProof="0"/>
          </a:p>
        </p:txBody>
      </p:sp>
      <p:sp>
        <p:nvSpPr>
          <p:cNvPr id="14" name="Rectangle 14"/>
          <p:cNvSpPr>
            <a:spLocks noGrp="1" noChangeArrowheads="1"/>
          </p:cNvSpPr>
          <p:nvPr>
            <p:ph type="dt" sz="half" idx="10"/>
          </p:nvPr>
        </p:nvSpPr>
        <p:spPr>
          <a:xfrm>
            <a:off x="1320800" y="6248400"/>
            <a:ext cx="2540000" cy="457200"/>
          </a:xfrm>
        </p:spPr>
        <p:txBody>
          <a:bodyPr/>
          <a:lstStyle>
            <a:lvl1pPr>
              <a:defRPr>
                <a:solidFill>
                  <a:schemeClr val="bg2"/>
                </a:solidFill>
              </a:defRPr>
            </a:lvl1pPr>
          </a:lstStyle>
          <a:p>
            <a:fld id="{7B75516C-8E96-47BE-B0C7-EEE240266575}" type="datetimeFigureOut">
              <a:rPr lang="zh-CN" altLang="en-US" smtClean="0"/>
              <a:t>2024/8/22</a:t>
            </a:fld>
            <a:endParaRPr lang="zh-CN" altLang="en-US"/>
          </a:p>
        </p:txBody>
      </p:sp>
      <p:sp>
        <p:nvSpPr>
          <p:cNvPr id="15" name="Rectangle 15"/>
          <p:cNvSpPr>
            <a:spLocks noGrp="1" noChangeArrowheads="1"/>
          </p:cNvSpPr>
          <p:nvPr>
            <p:ph type="ftr" sz="quarter" idx="11"/>
          </p:nvPr>
        </p:nvSpPr>
        <p:spPr>
          <a:xfrm>
            <a:off x="4572000" y="6248400"/>
            <a:ext cx="3860800" cy="457200"/>
          </a:xfrm>
        </p:spPr>
        <p:txBody>
          <a:bodyPr/>
          <a:lstStyle>
            <a:lvl1pPr>
              <a:defRPr>
                <a:solidFill>
                  <a:schemeClr val="bg2"/>
                </a:solidFill>
              </a:defRPr>
            </a:lvl1pPr>
          </a:lstStyle>
          <a:p>
            <a:endParaRPr lang="zh-CN" altLang="en-US"/>
          </a:p>
        </p:txBody>
      </p:sp>
      <p:sp>
        <p:nvSpPr>
          <p:cNvPr id="16" name="Rectangle 16"/>
          <p:cNvSpPr>
            <a:spLocks noGrp="1" noChangeArrowheads="1"/>
          </p:cNvSpPr>
          <p:nvPr>
            <p:ph type="sldNum" sz="quarter" idx="12"/>
          </p:nvPr>
        </p:nvSpPr>
        <p:spPr>
          <a:xfrm>
            <a:off x="9144000" y="6248400"/>
            <a:ext cx="2540000" cy="457200"/>
          </a:xfrm>
        </p:spPr>
        <p:txBody>
          <a:bodyPr/>
          <a:lstStyle>
            <a:lvl1pPr>
              <a:defRPr>
                <a:solidFill>
                  <a:schemeClr val="bg2"/>
                </a:solidFill>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3640437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Rectangle 11"/>
          <p:cNvSpPr>
            <a:spLocks noGrp="1" noChangeArrowheads="1"/>
          </p:cNvSpPr>
          <p:nvPr>
            <p:ph type="dt" sz="half" idx="10"/>
          </p:nvPr>
        </p:nvSpPr>
        <p:spPr>
          <a:ln/>
        </p:spPr>
        <p:txBody>
          <a:bodyPr/>
          <a:lstStyle>
            <a:lvl1pPr>
              <a:defRPr/>
            </a:lvl1pPr>
          </a:lstStyle>
          <a:p>
            <a:fld id="{7B75516C-8E96-47BE-B0C7-EEE240266575}" type="datetimeFigureOut">
              <a:rPr lang="zh-CN" altLang="en-US" smtClean="0"/>
              <a:t>2024/8/22</a:t>
            </a:fld>
            <a:endParaRPr lang="zh-CN" altLang="en-US"/>
          </a:p>
        </p:txBody>
      </p:sp>
      <p:sp>
        <p:nvSpPr>
          <p:cNvPr id="5" name="Rectangle 12"/>
          <p:cNvSpPr>
            <a:spLocks noGrp="1" noChangeArrowheads="1"/>
          </p:cNvSpPr>
          <p:nvPr>
            <p:ph type="ftr" sz="quarter" idx="11"/>
          </p:nvPr>
        </p:nvSpPr>
        <p:spPr>
          <a:ln/>
        </p:spPr>
        <p:txBody>
          <a:bodyPr/>
          <a:lstStyle>
            <a:lvl1pPr>
              <a:defRPr/>
            </a:lvl1pPr>
          </a:lstStyle>
          <a:p>
            <a:endParaRPr lang="zh-CN" altLang="en-US"/>
          </a:p>
        </p:txBody>
      </p:sp>
      <p:sp>
        <p:nvSpPr>
          <p:cNvPr id="6" name="Rectangle 13"/>
          <p:cNvSpPr>
            <a:spLocks noGrp="1" noChangeArrowheads="1"/>
          </p:cNvSpPr>
          <p:nvPr>
            <p:ph type="sldNum" sz="quarter" idx="12"/>
          </p:nvPr>
        </p:nvSpPr>
        <p:spPr>
          <a:ln/>
        </p:spPr>
        <p:txBody>
          <a:bodyPr/>
          <a:lstStyle>
            <a:lvl1pPr>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224244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11"/>
          <p:cNvSpPr>
            <a:spLocks noGrp="1" noChangeArrowheads="1"/>
          </p:cNvSpPr>
          <p:nvPr>
            <p:ph type="dt" sz="half" idx="10"/>
          </p:nvPr>
        </p:nvSpPr>
        <p:spPr>
          <a:ln/>
        </p:spPr>
        <p:txBody>
          <a:bodyPr/>
          <a:lstStyle>
            <a:lvl1pPr>
              <a:defRPr/>
            </a:lvl1pPr>
          </a:lstStyle>
          <a:p>
            <a:fld id="{7B75516C-8E96-47BE-B0C7-EEE240266575}" type="datetimeFigureOut">
              <a:rPr lang="zh-CN" altLang="en-US" smtClean="0"/>
              <a:t>2024/8/22</a:t>
            </a:fld>
            <a:endParaRPr lang="zh-CN" altLang="en-US"/>
          </a:p>
        </p:txBody>
      </p:sp>
      <p:sp>
        <p:nvSpPr>
          <p:cNvPr id="5" name="Rectangle 12"/>
          <p:cNvSpPr>
            <a:spLocks noGrp="1" noChangeArrowheads="1"/>
          </p:cNvSpPr>
          <p:nvPr>
            <p:ph type="ftr" sz="quarter" idx="11"/>
          </p:nvPr>
        </p:nvSpPr>
        <p:spPr>
          <a:ln/>
        </p:spPr>
        <p:txBody>
          <a:bodyPr/>
          <a:lstStyle>
            <a:lvl1pPr>
              <a:defRPr/>
            </a:lvl1pPr>
          </a:lstStyle>
          <a:p>
            <a:endParaRPr lang="zh-CN" altLang="en-US"/>
          </a:p>
        </p:txBody>
      </p:sp>
      <p:sp>
        <p:nvSpPr>
          <p:cNvPr id="6" name="Rectangle 13"/>
          <p:cNvSpPr>
            <a:spLocks noGrp="1" noChangeArrowheads="1"/>
          </p:cNvSpPr>
          <p:nvPr>
            <p:ph type="sldNum" sz="quarter" idx="12"/>
          </p:nvPr>
        </p:nvSpPr>
        <p:spPr>
          <a:ln/>
        </p:spPr>
        <p:txBody>
          <a:bodyPr/>
          <a:lstStyle>
            <a:lvl1pPr>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2885101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sz="half" idx="1"/>
          </p:nvPr>
        </p:nvSpPr>
        <p:spPr>
          <a:xfrm>
            <a:off x="1576917" y="2017713"/>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Content Placeholder 3"/>
          <p:cNvSpPr>
            <a:spLocks noGrp="1"/>
          </p:cNvSpPr>
          <p:nvPr>
            <p:ph sz="half" idx="2"/>
          </p:nvPr>
        </p:nvSpPr>
        <p:spPr>
          <a:xfrm>
            <a:off x="6860117" y="2017713"/>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5" name="Rectangle 11"/>
          <p:cNvSpPr>
            <a:spLocks noGrp="1" noChangeArrowheads="1"/>
          </p:cNvSpPr>
          <p:nvPr>
            <p:ph type="dt" sz="half" idx="10"/>
          </p:nvPr>
        </p:nvSpPr>
        <p:spPr>
          <a:ln/>
        </p:spPr>
        <p:txBody>
          <a:bodyPr/>
          <a:lstStyle>
            <a:lvl1pPr>
              <a:defRPr/>
            </a:lvl1pPr>
          </a:lstStyle>
          <a:p>
            <a:fld id="{7B75516C-8E96-47BE-B0C7-EEE240266575}" type="datetimeFigureOut">
              <a:rPr lang="zh-CN" altLang="en-US" smtClean="0"/>
              <a:t>2024/8/22</a:t>
            </a:fld>
            <a:endParaRPr lang="zh-CN" altLang="en-US"/>
          </a:p>
        </p:txBody>
      </p:sp>
      <p:sp>
        <p:nvSpPr>
          <p:cNvPr id="6" name="Rectangle 12"/>
          <p:cNvSpPr>
            <a:spLocks noGrp="1" noChangeArrowheads="1"/>
          </p:cNvSpPr>
          <p:nvPr>
            <p:ph type="ftr" sz="quarter" idx="11"/>
          </p:nvPr>
        </p:nvSpPr>
        <p:spPr>
          <a:ln/>
        </p:spPr>
        <p:txBody>
          <a:bodyPr/>
          <a:lstStyle>
            <a:lvl1pPr>
              <a:defRPr/>
            </a:lvl1pPr>
          </a:lstStyle>
          <a:p>
            <a:endParaRPr lang="zh-CN" altLang="en-US"/>
          </a:p>
        </p:txBody>
      </p:sp>
      <p:sp>
        <p:nvSpPr>
          <p:cNvPr id="7" name="Rectangle 13"/>
          <p:cNvSpPr>
            <a:spLocks noGrp="1" noChangeArrowheads="1"/>
          </p:cNvSpPr>
          <p:nvPr>
            <p:ph type="sldNum" sz="quarter" idx="12"/>
          </p:nvPr>
        </p:nvSpPr>
        <p:spPr>
          <a:ln/>
        </p:spPr>
        <p:txBody>
          <a:bodyPr/>
          <a:lstStyle>
            <a:lvl1pPr>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1896535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7" name="Rectangle 11"/>
          <p:cNvSpPr>
            <a:spLocks noGrp="1" noChangeArrowheads="1"/>
          </p:cNvSpPr>
          <p:nvPr>
            <p:ph type="dt" sz="half" idx="10"/>
          </p:nvPr>
        </p:nvSpPr>
        <p:spPr>
          <a:ln/>
        </p:spPr>
        <p:txBody>
          <a:bodyPr/>
          <a:lstStyle>
            <a:lvl1pPr>
              <a:defRPr/>
            </a:lvl1pPr>
          </a:lstStyle>
          <a:p>
            <a:fld id="{7B75516C-8E96-47BE-B0C7-EEE240266575}" type="datetimeFigureOut">
              <a:rPr lang="zh-CN" altLang="en-US" smtClean="0"/>
              <a:t>2024/8/22</a:t>
            </a:fld>
            <a:endParaRPr lang="zh-CN" altLang="en-US"/>
          </a:p>
        </p:txBody>
      </p:sp>
      <p:sp>
        <p:nvSpPr>
          <p:cNvPr id="8" name="Rectangle 12"/>
          <p:cNvSpPr>
            <a:spLocks noGrp="1" noChangeArrowheads="1"/>
          </p:cNvSpPr>
          <p:nvPr>
            <p:ph type="ftr" sz="quarter" idx="11"/>
          </p:nvPr>
        </p:nvSpPr>
        <p:spPr>
          <a:ln/>
        </p:spPr>
        <p:txBody>
          <a:bodyPr/>
          <a:lstStyle>
            <a:lvl1pPr>
              <a:defRPr/>
            </a:lvl1pPr>
          </a:lstStyle>
          <a:p>
            <a:endParaRPr lang="zh-CN" altLang="en-US"/>
          </a:p>
        </p:txBody>
      </p:sp>
      <p:sp>
        <p:nvSpPr>
          <p:cNvPr id="9" name="Rectangle 13"/>
          <p:cNvSpPr>
            <a:spLocks noGrp="1" noChangeArrowheads="1"/>
          </p:cNvSpPr>
          <p:nvPr>
            <p:ph type="sldNum" sz="quarter" idx="12"/>
          </p:nvPr>
        </p:nvSpPr>
        <p:spPr>
          <a:ln/>
        </p:spPr>
        <p:txBody>
          <a:bodyPr/>
          <a:lstStyle>
            <a:lvl1pPr>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21558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Rectangle 11"/>
          <p:cNvSpPr>
            <a:spLocks noGrp="1" noChangeArrowheads="1"/>
          </p:cNvSpPr>
          <p:nvPr>
            <p:ph type="dt" sz="half" idx="10"/>
          </p:nvPr>
        </p:nvSpPr>
        <p:spPr>
          <a:ln/>
        </p:spPr>
        <p:txBody>
          <a:bodyPr/>
          <a:lstStyle>
            <a:lvl1pPr>
              <a:defRPr/>
            </a:lvl1pPr>
          </a:lstStyle>
          <a:p>
            <a:fld id="{7B75516C-8E96-47BE-B0C7-EEE240266575}" type="datetimeFigureOut">
              <a:rPr lang="zh-CN" altLang="en-US" smtClean="0"/>
              <a:t>2024/8/22</a:t>
            </a:fld>
            <a:endParaRPr lang="zh-CN" altLang="en-US"/>
          </a:p>
        </p:txBody>
      </p:sp>
      <p:sp>
        <p:nvSpPr>
          <p:cNvPr id="4" name="Rectangle 12"/>
          <p:cNvSpPr>
            <a:spLocks noGrp="1" noChangeArrowheads="1"/>
          </p:cNvSpPr>
          <p:nvPr>
            <p:ph type="ftr" sz="quarter" idx="11"/>
          </p:nvPr>
        </p:nvSpPr>
        <p:spPr>
          <a:ln/>
        </p:spPr>
        <p:txBody>
          <a:bodyPr/>
          <a:lstStyle>
            <a:lvl1pPr>
              <a:defRPr/>
            </a:lvl1pPr>
          </a:lstStyle>
          <a:p>
            <a:endParaRPr lang="zh-CN" altLang="en-US"/>
          </a:p>
        </p:txBody>
      </p:sp>
      <p:sp>
        <p:nvSpPr>
          <p:cNvPr id="5" name="Rectangle 13"/>
          <p:cNvSpPr>
            <a:spLocks noGrp="1" noChangeArrowheads="1"/>
          </p:cNvSpPr>
          <p:nvPr>
            <p:ph type="sldNum" sz="quarter" idx="12"/>
          </p:nvPr>
        </p:nvSpPr>
        <p:spPr>
          <a:ln/>
        </p:spPr>
        <p:txBody>
          <a:bodyPr/>
          <a:lstStyle>
            <a:lvl1pPr>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139448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fld id="{7B75516C-8E96-47BE-B0C7-EEE240266575}" type="datetimeFigureOut">
              <a:rPr lang="zh-CN" altLang="en-US" smtClean="0"/>
              <a:t>2024/8/22</a:t>
            </a:fld>
            <a:endParaRPr lang="zh-CN" altLang="en-US"/>
          </a:p>
        </p:txBody>
      </p:sp>
      <p:sp>
        <p:nvSpPr>
          <p:cNvPr id="3" name="Rectangle 12"/>
          <p:cNvSpPr>
            <a:spLocks noGrp="1" noChangeArrowheads="1"/>
          </p:cNvSpPr>
          <p:nvPr>
            <p:ph type="ftr" sz="quarter" idx="11"/>
          </p:nvPr>
        </p:nvSpPr>
        <p:spPr>
          <a:ln/>
        </p:spPr>
        <p:txBody>
          <a:bodyPr/>
          <a:lstStyle>
            <a:lvl1pPr>
              <a:defRPr/>
            </a:lvl1pPr>
          </a:lstStyle>
          <a:p>
            <a:endParaRPr lang="zh-CN" altLang="en-US"/>
          </a:p>
        </p:txBody>
      </p:sp>
      <p:sp>
        <p:nvSpPr>
          <p:cNvPr id="4" name="Rectangle 13"/>
          <p:cNvSpPr>
            <a:spLocks noGrp="1" noChangeArrowheads="1"/>
          </p:cNvSpPr>
          <p:nvPr>
            <p:ph type="sldNum" sz="quarter" idx="12"/>
          </p:nvPr>
        </p:nvSpPr>
        <p:spPr>
          <a:ln/>
        </p:spPr>
        <p:txBody>
          <a:bodyPr/>
          <a:lstStyle>
            <a:lvl1pPr>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227319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zh-CN" altLang="en-US"/>
              <a:t>单击此处编辑母版标题样式</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11"/>
          <p:cNvSpPr>
            <a:spLocks noGrp="1" noChangeArrowheads="1"/>
          </p:cNvSpPr>
          <p:nvPr>
            <p:ph type="dt" sz="half" idx="10"/>
          </p:nvPr>
        </p:nvSpPr>
        <p:spPr>
          <a:ln/>
        </p:spPr>
        <p:txBody>
          <a:bodyPr/>
          <a:lstStyle>
            <a:lvl1pPr>
              <a:defRPr/>
            </a:lvl1pPr>
          </a:lstStyle>
          <a:p>
            <a:fld id="{7B75516C-8E96-47BE-B0C7-EEE240266575}" type="datetimeFigureOut">
              <a:rPr lang="zh-CN" altLang="en-US" smtClean="0"/>
              <a:t>2024/8/22</a:t>
            </a:fld>
            <a:endParaRPr lang="zh-CN" altLang="en-US"/>
          </a:p>
        </p:txBody>
      </p:sp>
      <p:sp>
        <p:nvSpPr>
          <p:cNvPr id="6" name="Rectangle 12"/>
          <p:cNvSpPr>
            <a:spLocks noGrp="1" noChangeArrowheads="1"/>
          </p:cNvSpPr>
          <p:nvPr>
            <p:ph type="ftr" sz="quarter" idx="11"/>
          </p:nvPr>
        </p:nvSpPr>
        <p:spPr>
          <a:ln/>
        </p:spPr>
        <p:txBody>
          <a:bodyPr/>
          <a:lstStyle>
            <a:lvl1pPr>
              <a:defRPr/>
            </a:lvl1pPr>
          </a:lstStyle>
          <a:p>
            <a:endParaRPr lang="zh-CN" altLang="en-US"/>
          </a:p>
        </p:txBody>
      </p:sp>
      <p:sp>
        <p:nvSpPr>
          <p:cNvPr id="7" name="Rectangle 13"/>
          <p:cNvSpPr>
            <a:spLocks noGrp="1" noChangeArrowheads="1"/>
          </p:cNvSpPr>
          <p:nvPr>
            <p:ph type="sldNum" sz="quarter" idx="12"/>
          </p:nvPr>
        </p:nvSpPr>
        <p:spPr>
          <a:ln/>
        </p:spPr>
        <p:txBody>
          <a:bodyPr/>
          <a:lstStyle>
            <a:lvl1pPr>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259726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zh-CN" altLang="en-US"/>
              <a:t>单击此处编辑母版标题样式</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11"/>
          <p:cNvSpPr>
            <a:spLocks noGrp="1" noChangeArrowheads="1"/>
          </p:cNvSpPr>
          <p:nvPr>
            <p:ph type="dt" sz="half" idx="10"/>
          </p:nvPr>
        </p:nvSpPr>
        <p:spPr>
          <a:ln/>
        </p:spPr>
        <p:txBody>
          <a:bodyPr/>
          <a:lstStyle>
            <a:lvl1pPr>
              <a:defRPr/>
            </a:lvl1pPr>
          </a:lstStyle>
          <a:p>
            <a:fld id="{7B75516C-8E96-47BE-B0C7-EEE240266575}" type="datetimeFigureOut">
              <a:rPr lang="zh-CN" altLang="en-US" smtClean="0"/>
              <a:t>2024/8/22</a:t>
            </a:fld>
            <a:endParaRPr lang="zh-CN" altLang="en-US"/>
          </a:p>
        </p:txBody>
      </p:sp>
      <p:sp>
        <p:nvSpPr>
          <p:cNvPr id="6" name="Rectangle 12"/>
          <p:cNvSpPr>
            <a:spLocks noGrp="1" noChangeArrowheads="1"/>
          </p:cNvSpPr>
          <p:nvPr>
            <p:ph type="ftr" sz="quarter" idx="11"/>
          </p:nvPr>
        </p:nvSpPr>
        <p:spPr>
          <a:ln/>
        </p:spPr>
        <p:txBody>
          <a:bodyPr/>
          <a:lstStyle>
            <a:lvl1pPr>
              <a:defRPr/>
            </a:lvl1pPr>
          </a:lstStyle>
          <a:p>
            <a:endParaRPr lang="zh-CN" altLang="en-US"/>
          </a:p>
        </p:txBody>
      </p:sp>
      <p:sp>
        <p:nvSpPr>
          <p:cNvPr id="7" name="Rectangle 13"/>
          <p:cNvSpPr>
            <a:spLocks noGrp="1" noChangeArrowheads="1"/>
          </p:cNvSpPr>
          <p:nvPr>
            <p:ph type="sldNum" sz="quarter" idx="12"/>
          </p:nvPr>
        </p:nvSpPr>
        <p:spPr>
          <a:ln/>
        </p:spPr>
        <p:txBody>
          <a:bodyPr/>
          <a:lstStyle>
            <a:lvl1pPr>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2426988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Rectangle 11"/>
          <p:cNvSpPr>
            <a:spLocks noGrp="1" noChangeArrowheads="1"/>
          </p:cNvSpPr>
          <p:nvPr>
            <p:ph type="dt" sz="half" idx="10"/>
          </p:nvPr>
        </p:nvSpPr>
        <p:spPr>
          <a:ln/>
        </p:spPr>
        <p:txBody>
          <a:bodyPr/>
          <a:lstStyle>
            <a:lvl1pPr>
              <a:defRPr/>
            </a:lvl1pPr>
          </a:lstStyle>
          <a:p>
            <a:fld id="{7B75516C-8E96-47BE-B0C7-EEE240266575}" type="datetimeFigureOut">
              <a:rPr lang="zh-CN" altLang="en-US" smtClean="0"/>
              <a:t>2024/8/22</a:t>
            </a:fld>
            <a:endParaRPr lang="zh-CN" altLang="en-US"/>
          </a:p>
        </p:txBody>
      </p:sp>
      <p:sp>
        <p:nvSpPr>
          <p:cNvPr id="5" name="Rectangle 12"/>
          <p:cNvSpPr>
            <a:spLocks noGrp="1" noChangeArrowheads="1"/>
          </p:cNvSpPr>
          <p:nvPr>
            <p:ph type="ftr" sz="quarter" idx="11"/>
          </p:nvPr>
        </p:nvSpPr>
        <p:spPr>
          <a:ln/>
        </p:spPr>
        <p:txBody>
          <a:bodyPr/>
          <a:lstStyle>
            <a:lvl1pPr>
              <a:defRPr/>
            </a:lvl1pPr>
          </a:lstStyle>
          <a:p>
            <a:endParaRPr lang="zh-CN" altLang="en-US"/>
          </a:p>
        </p:txBody>
      </p:sp>
      <p:sp>
        <p:nvSpPr>
          <p:cNvPr id="6" name="Rectangle 13"/>
          <p:cNvSpPr>
            <a:spLocks noGrp="1" noChangeArrowheads="1"/>
          </p:cNvSpPr>
          <p:nvPr>
            <p:ph type="sldNum" sz="quarter" idx="12"/>
          </p:nvPr>
        </p:nvSpPr>
        <p:spPr>
          <a:ln/>
        </p:spPr>
        <p:txBody>
          <a:bodyPr/>
          <a:lstStyle>
            <a:lvl1pPr>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45353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38733" y="214313"/>
            <a:ext cx="2601384" cy="5918200"/>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1534584" y="214313"/>
            <a:ext cx="7600949" cy="591820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Rectangle 11"/>
          <p:cNvSpPr>
            <a:spLocks noGrp="1" noChangeArrowheads="1"/>
          </p:cNvSpPr>
          <p:nvPr>
            <p:ph type="dt" sz="half" idx="10"/>
          </p:nvPr>
        </p:nvSpPr>
        <p:spPr>
          <a:ln/>
        </p:spPr>
        <p:txBody>
          <a:bodyPr/>
          <a:lstStyle>
            <a:lvl1pPr>
              <a:defRPr/>
            </a:lvl1pPr>
          </a:lstStyle>
          <a:p>
            <a:fld id="{7B75516C-8E96-47BE-B0C7-EEE240266575}" type="datetimeFigureOut">
              <a:rPr lang="zh-CN" altLang="en-US" smtClean="0"/>
              <a:t>2024/8/22</a:t>
            </a:fld>
            <a:endParaRPr lang="zh-CN" altLang="en-US"/>
          </a:p>
        </p:txBody>
      </p:sp>
      <p:sp>
        <p:nvSpPr>
          <p:cNvPr id="5" name="Rectangle 12"/>
          <p:cNvSpPr>
            <a:spLocks noGrp="1" noChangeArrowheads="1"/>
          </p:cNvSpPr>
          <p:nvPr>
            <p:ph type="ftr" sz="quarter" idx="11"/>
          </p:nvPr>
        </p:nvSpPr>
        <p:spPr>
          <a:ln/>
        </p:spPr>
        <p:txBody>
          <a:bodyPr/>
          <a:lstStyle>
            <a:lvl1pPr>
              <a:defRPr/>
            </a:lvl1pPr>
          </a:lstStyle>
          <a:p>
            <a:endParaRPr lang="zh-CN" altLang="en-US"/>
          </a:p>
        </p:txBody>
      </p:sp>
      <p:sp>
        <p:nvSpPr>
          <p:cNvPr id="6" name="Rectangle 13"/>
          <p:cNvSpPr>
            <a:spLocks noGrp="1" noChangeArrowheads="1"/>
          </p:cNvSpPr>
          <p:nvPr>
            <p:ph type="sldNum" sz="quarter" idx="12"/>
          </p:nvPr>
        </p:nvSpPr>
        <p:spPr>
          <a:ln/>
        </p:spPr>
        <p:txBody>
          <a:bodyPr/>
          <a:lstStyle>
            <a:lvl1pPr>
              <a:defRPr/>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391287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556684" y="1098551"/>
            <a:ext cx="58420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27" name="Rectangle 3"/>
          <p:cNvSpPr>
            <a:spLocks noChangeArrowheads="1"/>
          </p:cNvSpPr>
          <p:nvPr/>
        </p:nvSpPr>
        <p:spPr bwMode="ltGray">
          <a:xfrm>
            <a:off x="1066801" y="1098551"/>
            <a:ext cx="438151"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28" name="Rectangle 4"/>
          <p:cNvSpPr>
            <a:spLocks noChangeArrowheads="1"/>
          </p:cNvSpPr>
          <p:nvPr/>
        </p:nvSpPr>
        <p:spPr bwMode="ltGray">
          <a:xfrm>
            <a:off x="721785" y="1520826"/>
            <a:ext cx="563033"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29" name="Rectangle 5"/>
          <p:cNvSpPr>
            <a:spLocks noChangeArrowheads="1"/>
          </p:cNvSpPr>
          <p:nvPr/>
        </p:nvSpPr>
        <p:spPr bwMode="ltGray">
          <a:xfrm>
            <a:off x="1214967" y="1520826"/>
            <a:ext cx="491067"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30" name="Rectangle 6"/>
          <p:cNvSpPr>
            <a:spLocks noChangeArrowheads="1"/>
          </p:cNvSpPr>
          <p:nvPr/>
        </p:nvSpPr>
        <p:spPr bwMode="ltGray">
          <a:xfrm>
            <a:off x="169333" y="1447801"/>
            <a:ext cx="747184"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31" name="Rectangle 7"/>
          <p:cNvSpPr>
            <a:spLocks noChangeArrowheads="1"/>
          </p:cNvSpPr>
          <p:nvPr/>
        </p:nvSpPr>
        <p:spPr bwMode="gray">
          <a:xfrm>
            <a:off x="1016000" y="990601"/>
            <a:ext cx="42333"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32" name="Rectangle 8"/>
          <p:cNvSpPr>
            <a:spLocks noChangeArrowheads="1"/>
          </p:cNvSpPr>
          <p:nvPr/>
        </p:nvSpPr>
        <p:spPr bwMode="gray">
          <a:xfrm>
            <a:off x="590551" y="1781175"/>
            <a:ext cx="10968567"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33" name="Rectangle 9"/>
          <p:cNvSpPr>
            <a:spLocks noGrp="1" noChangeArrowheads="1"/>
          </p:cNvSpPr>
          <p:nvPr>
            <p:ph type="title"/>
          </p:nvPr>
        </p:nvSpPr>
        <p:spPr bwMode="auto">
          <a:xfrm>
            <a:off x="1534585" y="214314"/>
            <a:ext cx="10390716"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TW" altLang="en-US"/>
              <a:t>按一下以編輯母片標題樣式</a:t>
            </a:r>
          </a:p>
        </p:txBody>
      </p:sp>
      <p:sp>
        <p:nvSpPr>
          <p:cNvPr id="1034" name="Rectangle 10"/>
          <p:cNvSpPr>
            <a:spLocks noGrp="1" noChangeArrowheads="1"/>
          </p:cNvSpPr>
          <p:nvPr>
            <p:ph type="body" idx="1"/>
          </p:nvPr>
        </p:nvSpPr>
        <p:spPr bwMode="auto">
          <a:xfrm>
            <a:off x="1576917" y="2017713"/>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6811" name="Rectangle 11"/>
          <p:cNvSpPr>
            <a:spLocks noGrp="1" noChangeArrowheads="1"/>
          </p:cNvSpPr>
          <p:nvPr>
            <p:ph type="dt" sz="half" idx="2"/>
          </p:nvPr>
        </p:nvSpPr>
        <p:spPr bwMode="auto">
          <a:xfrm>
            <a:off x="1549400" y="6243638"/>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400"/>
            </a:lvl1pPr>
          </a:lstStyle>
          <a:p>
            <a:fld id="{7B75516C-8E96-47BE-B0C7-EEE240266575}" type="datetimeFigureOut">
              <a:rPr lang="zh-CN" altLang="en-US" smtClean="0"/>
              <a:t>2024/8/22</a:t>
            </a:fld>
            <a:endParaRPr lang="zh-CN" altLang="en-US"/>
          </a:p>
        </p:txBody>
      </p:sp>
      <p:sp>
        <p:nvSpPr>
          <p:cNvPr id="76812" name="Rectangle 12"/>
          <p:cNvSpPr>
            <a:spLocks noGrp="1" noChangeArrowheads="1"/>
          </p:cNvSpPr>
          <p:nvPr>
            <p:ph type="ftr" sz="quarter" idx="3"/>
          </p:nvPr>
        </p:nvSpPr>
        <p:spPr bwMode="auto">
          <a:xfrm>
            <a:off x="4876800" y="6243638"/>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kumimoji="0" sz="1400"/>
            </a:lvl1pPr>
          </a:lstStyle>
          <a:p>
            <a:endParaRPr lang="zh-CN" altLang="en-US"/>
          </a:p>
        </p:txBody>
      </p:sp>
      <p:sp>
        <p:nvSpPr>
          <p:cNvPr id="76813" name="Rectangle 13"/>
          <p:cNvSpPr>
            <a:spLocks noGrp="1" noChangeArrowheads="1"/>
          </p:cNvSpPr>
          <p:nvPr>
            <p:ph type="sldNum" sz="quarter" idx="4"/>
          </p:nvPr>
        </p:nvSpPr>
        <p:spPr bwMode="auto">
          <a:xfrm>
            <a:off x="9389533" y="6243638"/>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400"/>
            </a:lvl1pPr>
          </a:lstStyle>
          <a:p>
            <a:fld id="{1A176AF1-06EC-43E2-98EA-4F89F1BEFE7D}" type="slidenum">
              <a:rPr lang="zh-CN" altLang="en-US" smtClean="0"/>
              <a:t>‹#›</a:t>
            </a:fld>
            <a:endParaRPr lang="zh-CN" altLang="en-US"/>
          </a:p>
        </p:txBody>
      </p:sp>
    </p:spTree>
    <p:extLst>
      <p:ext uri="{BB962C8B-B14F-4D97-AF65-F5344CB8AC3E}">
        <p14:creationId xmlns:p14="http://schemas.microsoft.com/office/powerpoint/2010/main" val="42260795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kumimoji="1" sz="4400">
          <a:solidFill>
            <a:schemeClr val="tx2"/>
          </a:solidFill>
          <a:latin typeface="+mj-lt"/>
          <a:ea typeface="+mj-ea"/>
          <a:cs typeface="+mj-cs"/>
        </a:defRPr>
      </a:lvl1pPr>
      <a:lvl2pPr algn="l" rtl="0" eaLnBrk="1" fontAlgn="base" hangingPunct="1">
        <a:spcBef>
          <a:spcPct val="0"/>
        </a:spcBef>
        <a:spcAft>
          <a:spcPct val="0"/>
        </a:spcAft>
        <a:defRPr kumimoji="1" sz="4400">
          <a:solidFill>
            <a:schemeClr val="tx2"/>
          </a:solidFill>
          <a:latin typeface="Tahoma" pitchFamily="34" charset="0"/>
          <a:ea typeface="PMingLiU" pitchFamily="18" charset="-120"/>
        </a:defRPr>
      </a:lvl2pPr>
      <a:lvl3pPr algn="l" rtl="0" eaLnBrk="1" fontAlgn="base" hangingPunct="1">
        <a:spcBef>
          <a:spcPct val="0"/>
        </a:spcBef>
        <a:spcAft>
          <a:spcPct val="0"/>
        </a:spcAft>
        <a:defRPr kumimoji="1" sz="4400">
          <a:solidFill>
            <a:schemeClr val="tx2"/>
          </a:solidFill>
          <a:latin typeface="Tahoma" pitchFamily="34" charset="0"/>
          <a:ea typeface="PMingLiU" pitchFamily="18" charset="-120"/>
        </a:defRPr>
      </a:lvl3pPr>
      <a:lvl4pPr algn="l" rtl="0" eaLnBrk="1" fontAlgn="base" hangingPunct="1">
        <a:spcBef>
          <a:spcPct val="0"/>
        </a:spcBef>
        <a:spcAft>
          <a:spcPct val="0"/>
        </a:spcAft>
        <a:defRPr kumimoji="1" sz="4400">
          <a:solidFill>
            <a:schemeClr val="tx2"/>
          </a:solidFill>
          <a:latin typeface="Tahoma" pitchFamily="34" charset="0"/>
          <a:ea typeface="PMingLiU" pitchFamily="18" charset="-120"/>
        </a:defRPr>
      </a:lvl4pPr>
      <a:lvl5pPr algn="l" rtl="0" eaLnBrk="1" fontAlgn="base" hangingPunct="1">
        <a:spcBef>
          <a:spcPct val="0"/>
        </a:spcBef>
        <a:spcAft>
          <a:spcPct val="0"/>
        </a:spcAft>
        <a:defRPr kumimoji="1" sz="4400">
          <a:solidFill>
            <a:schemeClr val="tx2"/>
          </a:solidFill>
          <a:latin typeface="Tahoma" pitchFamily="34" charset="0"/>
          <a:ea typeface="PMingLiU" pitchFamily="18" charset="-120"/>
        </a:defRPr>
      </a:lvl5pPr>
      <a:lvl6pPr marL="457200" algn="l" rtl="0" eaLnBrk="1" fontAlgn="base" hangingPunct="1">
        <a:spcBef>
          <a:spcPct val="0"/>
        </a:spcBef>
        <a:spcAft>
          <a:spcPct val="0"/>
        </a:spcAft>
        <a:defRPr kumimoji="1" sz="4400">
          <a:solidFill>
            <a:schemeClr val="tx2"/>
          </a:solidFill>
          <a:latin typeface="Tahoma" pitchFamily="34" charset="0"/>
          <a:ea typeface="PMingLiU" pitchFamily="18" charset="-120"/>
        </a:defRPr>
      </a:lvl6pPr>
      <a:lvl7pPr marL="914400" algn="l" rtl="0" eaLnBrk="1" fontAlgn="base" hangingPunct="1">
        <a:spcBef>
          <a:spcPct val="0"/>
        </a:spcBef>
        <a:spcAft>
          <a:spcPct val="0"/>
        </a:spcAft>
        <a:defRPr kumimoji="1" sz="4400">
          <a:solidFill>
            <a:schemeClr val="tx2"/>
          </a:solidFill>
          <a:latin typeface="Tahoma" pitchFamily="34" charset="0"/>
          <a:ea typeface="PMingLiU" pitchFamily="18" charset="-120"/>
        </a:defRPr>
      </a:lvl7pPr>
      <a:lvl8pPr marL="1371600" algn="l" rtl="0" eaLnBrk="1" fontAlgn="base" hangingPunct="1">
        <a:spcBef>
          <a:spcPct val="0"/>
        </a:spcBef>
        <a:spcAft>
          <a:spcPct val="0"/>
        </a:spcAft>
        <a:defRPr kumimoji="1" sz="4400">
          <a:solidFill>
            <a:schemeClr val="tx2"/>
          </a:solidFill>
          <a:latin typeface="Tahoma" pitchFamily="34" charset="0"/>
          <a:ea typeface="PMingLiU" pitchFamily="18" charset="-120"/>
        </a:defRPr>
      </a:lvl8pPr>
      <a:lvl9pPr marL="1828800" algn="l" rtl="0" eaLnBrk="1" fontAlgn="base" hangingPunct="1">
        <a:spcBef>
          <a:spcPct val="0"/>
        </a:spcBef>
        <a:spcAft>
          <a:spcPct val="0"/>
        </a:spcAft>
        <a:defRPr kumimoji="1" sz="4400">
          <a:solidFill>
            <a:schemeClr val="tx2"/>
          </a:solidFill>
          <a:latin typeface="Tahoma" pitchFamily="34" charset="0"/>
          <a:ea typeface="PMingLiU" pitchFamily="18" charset="-120"/>
        </a:defRPr>
      </a:lvl9pPr>
    </p:titleStyle>
    <p:bodyStyle>
      <a:lvl1pPr marL="342900" indent="-342900" algn="l" rtl="0" eaLnBrk="1" fontAlgn="base" hangingPunct="1">
        <a:spcBef>
          <a:spcPct val="20000"/>
        </a:spcBef>
        <a:spcAft>
          <a:spcPct val="0"/>
        </a:spcAft>
        <a:buClr>
          <a:schemeClr val="folHlink"/>
        </a:buClr>
        <a:buSzPct val="60000"/>
        <a:buFont typeface="Wingdings" pitchFamily="2" charset="2"/>
        <a:buChar char="n"/>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hlink"/>
        </a:buClr>
        <a:buSzPct val="55000"/>
        <a:buFont typeface="Wingdings" pitchFamily="2" charset="2"/>
        <a:buChar char="n"/>
        <a:defRPr kumimoji="1" sz="2800">
          <a:solidFill>
            <a:schemeClr val="tx1"/>
          </a:solidFill>
          <a:latin typeface="+mn-lt"/>
          <a:ea typeface="+mn-ea"/>
        </a:defRPr>
      </a:lvl2pPr>
      <a:lvl3pPr marL="1143000" indent="-228600" algn="l" rtl="0" eaLnBrk="1" fontAlgn="base" hangingPunct="1">
        <a:spcBef>
          <a:spcPct val="20000"/>
        </a:spcBef>
        <a:spcAft>
          <a:spcPct val="0"/>
        </a:spcAft>
        <a:buClr>
          <a:schemeClr val="folHlink"/>
        </a:buClr>
        <a:buSzPct val="50000"/>
        <a:buFont typeface="Wingdings" pitchFamily="2" charset="2"/>
        <a:buChar char="n"/>
        <a:defRPr kumimoji="1" sz="2400">
          <a:solidFill>
            <a:schemeClr val="tx1"/>
          </a:solidFill>
          <a:latin typeface="+mn-lt"/>
          <a:ea typeface="+mn-ea"/>
        </a:defRPr>
      </a:lvl3pPr>
      <a:lvl4pPr marL="1600200" indent="-228600" algn="l" rtl="0" eaLnBrk="1" fontAlgn="base" hangingPunct="1">
        <a:spcBef>
          <a:spcPct val="20000"/>
        </a:spcBef>
        <a:spcAft>
          <a:spcPct val="0"/>
        </a:spcAft>
        <a:buClr>
          <a:schemeClr val="accent2"/>
        </a:buClr>
        <a:buSzPct val="55000"/>
        <a:buFont typeface="Wingdings" pitchFamily="2" charset="2"/>
        <a:buChar char="n"/>
        <a:defRPr kumimoji="1" sz="2000">
          <a:solidFill>
            <a:schemeClr val="tx1"/>
          </a:solidFill>
          <a:latin typeface="+mn-lt"/>
          <a:ea typeface="+mn-ea"/>
        </a:defRPr>
      </a:lvl4pPr>
      <a:lvl5pPr marL="2057400" indent="-228600" algn="l" rtl="0" eaLnBrk="1" fontAlgn="base" hangingPunct="1">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20BF39-5C43-A67A-2492-F522DCD46034}"/>
              </a:ext>
            </a:extLst>
          </p:cNvPr>
          <p:cNvSpPr>
            <a:spLocks noGrp="1"/>
          </p:cNvSpPr>
          <p:nvPr>
            <p:ph type="ctrTitle"/>
          </p:nvPr>
        </p:nvSpPr>
        <p:spPr/>
        <p:txBody>
          <a:bodyPr/>
          <a:lstStyle/>
          <a:p>
            <a:r>
              <a:rPr lang="zh-CN" altLang="en-US" dirty="0"/>
              <a:t>邓小平对解决澳门问题时机的把握</a:t>
            </a:r>
            <a:br>
              <a:rPr lang="en-US" altLang="zh-CN" dirty="0"/>
            </a:br>
            <a:r>
              <a:rPr lang="zh-CN" altLang="en-US" dirty="0"/>
              <a:t>以及对澳门践行“一国两制”的启示</a:t>
            </a:r>
          </a:p>
        </p:txBody>
      </p:sp>
      <p:sp>
        <p:nvSpPr>
          <p:cNvPr id="3" name="副标题 2">
            <a:extLst>
              <a:ext uri="{FF2B5EF4-FFF2-40B4-BE49-F238E27FC236}">
                <a16:creationId xmlns:a16="http://schemas.microsoft.com/office/drawing/2014/main" id="{38A9A33B-4B89-3F9B-1026-20E414E662C2}"/>
              </a:ext>
            </a:extLst>
          </p:cNvPr>
          <p:cNvSpPr>
            <a:spLocks noGrp="1"/>
          </p:cNvSpPr>
          <p:nvPr>
            <p:ph type="subTitle" idx="1"/>
          </p:nvPr>
        </p:nvSpPr>
        <p:spPr/>
        <p:txBody>
          <a:bodyPr/>
          <a:lstStyle/>
          <a:p>
            <a:r>
              <a:rPr lang="zh-CN" altLang="en-US" dirty="0"/>
              <a:t>蒋朝阳</a:t>
            </a:r>
            <a:endParaRPr lang="en-US" altLang="zh-CN" dirty="0"/>
          </a:p>
          <a:p>
            <a:r>
              <a:rPr lang="zh-CN" altLang="en-US" dirty="0"/>
              <a:t>澳门大学法学院教授</a:t>
            </a:r>
            <a:endParaRPr lang="en-US" altLang="zh-CN" dirty="0"/>
          </a:p>
          <a:p>
            <a:r>
              <a:rPr lang="en-US" altLang="zh-CN"/>
              <a:t>2024.08.22</a:t>
            </a:r>
            <a:endParaRPr lang="zh-CN" altLang="en-US" dirty="0"/>
          </a:p>
        </p:txBody>
      </p:sp>
    </p:spTree>
    <p:extLst>
      <p:ext uri="{BB962C8B-B14F-4D97-AF65-F5344CB8AC3E}">
        <p14:creationId xmlns:p14="http://schemas.microsoft.com/office/powerpoint/2010/main" val="1094712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2B270E-75AB-85CE-AD7B-E03453D9F455}"/>
              </a:ext>
            </a:extLst>
          </p:cNvPr>
          <p:cNvSpPr>
            <a:spLocks noGrp="1"/>
          </p:cNvSpPr>
          <p:nvPr>
            <p:ph type="title"/>
          </p:nvPr>
        </p:nvSpPr>
        <p:spPr/>
        <p:txBody>
          <a:bodyPr/>
          <a:lstStyle/>
          <a:p>
            <a:r>
              <a:rPr lang="zh-CN" altLang="en-US" dirty="0"/>
              <a:t>解决澳门问题的时机</a:t>
            </a:r>
          </a:p>
        </p:txBody>
      </p:sp>
      <p:sp>
        <p:nvSpPr>
          <p:cNvPr id="3" name="内容占位符 2">
            <a:extLst>
              <a:ext uri="{FF2B5EF4-FFF2-40B4-BE49-F238E27FC236}">
                <a16:creationId xmlns:a16="http://schemas.microsoft.com/office/drawing/2014/main" id="{1B999A5E-C92A-75FA-5250-2F7AB6A7FFC9}"/>
              </a:ext>
            </a:extLst>
          </p:cNvPr>
          <p:cNvSpPr>
            <a:spLocks noGrp="1"/>
          </p:cNvSpPr>
          <p:nvPr>
            <p:ph idx="1"/>
          </p:nvPr>
        </p:nvSpPr>
        <p:spPr>
          <a:xfrm>
            <a:off x="1271752" y="2017712"/>
            <a:ext cx="10668365" cy="4551253"/>
          </a:xfrm>
        </p:spPr>
        <p:txBody>
          <a:bodyPr/>
          <a:lstStyle/>
          <a:p>
            <a:r>
              <a:rPr lang="zh-CN" altLang="en-US" sz="2800" dirty="0"/>
              <a:t>何谓“澳门问题”</a:t>
            </a:r>
            <a:endParaRPr lang="en-US" altLang="zh-CN" sz="2800" dirty="0"/>
          </a:p>
          <a:p>
            <a:pPr lvl="1"/>
            <a:r>
              <a:rPr lang="zh-CN" altLang="en-US" sz="2400" dirty="0">
                <a:latin typeface="楷体" panose="02010609060101010101" pitchFamily="49" charset="-122"/>
                <a:ea typeface="楷体" panose="02010609060101010101" pitchFamily="49" charset="-122"/>
              </a:rPr>
              <a:t>澳门，包括澳门半岛、氹仔岛和路环岛，自古以来就是中国的领土，十六世纪中叶以后被葡萄牙逐步占领。（基本法序言第一段第一句）</a:t>
            </a:r>
            <a:endParaRPr lang="en-US" altLang="zh-CN" sz="2400" dirty="0">
              <a:latin typeface="楷体" panose="02010609060101010101" pitchFamily="49" charset="-122"/>
              <a:ea typeface="楷体" panose="02010609060101010101" pitchFamily="49" charset="-122"/>
            </a:endParaRPr>
          </a:p>
          <a:p>
            <a:r>
              <a:rPr lang="zh-CN" altLang="en-US" sz="2800" dirty="0"/>
              <a:t>何谓“澳门问题的解决”</a:t>
            </a:r>
            <a:endParaRPr lang="en-US" altLang="zh-CN" sz="2800" dirty="0"/>
          </a:p>
          <a:p>
            <a:pPr lvl="1"/>
            <a:r>
              <a:rPr lang="zh-CN" altLang="en-US" sz="2400" dirty="0">
                <a:latin typeface="楷体" panose="02010609060101010101" pitchFamily="49" charset="-122"/>
                <a:ea typeface="楷体" panose="02010609060101010101" pitchFamily="49" charset="-122"/>
              </a:rPr>
              <a:t>一九八七年四月十三日，中葡两国政府签署了关于澳门问题的联合声明，确认中华人民共和国政府于一九九九年十二月二十日恢复对澳门行使主权，从而实现了长期以来中国人民收回澳门的共同愿望（基本法序言第一段第二句）</a:t>
            </a:r>
            <a:endParaRPr lang="en-US" altLang="zh-CN" sz="2400" dirty="0">
              <a:latin typeface="楷体" panose="02010609060101010101" pitchFamily="49" charset="-122"/>
              <a:ea typeface="楷体" panose="02010609060101010101" pitchFamily="49" charset="-122"/>
            </a:endParaRPr>
          </a:p>
          <a:p>
            <a:r>
              <a:rPr lang="zh-CN" altLang="en-US" sz="2800" dirty="0"/>
              <a:t>何谓“解决澳门问题的时机”</a:t>
            </a:r>
            <a:endParaRPr lang="en-US" altLang="zh-CN" sz="2800" dirty="0"/>
          </a:p>
          <a:p>
            <a:pPr lvl="1"/>
            <a:r>
              <a:rPr lang="zh-CN" altLang="en-US" sz="2400" dirty="0">
                <a:latin typeface="楷体" panose="02010609060101010101" pitchFamily="49" charset="-122"/>
                <a:ea typeface="楷体" panose="02010609060101010101" pitchFamily="49" charset="-122"/>
              </a:rPr>
              <a:t>为什么是</a:t>
            </a:r>
            <a:r>
              <a:rPr lang="en-US" altLang="zh-CN" sz="2400" dirty="0">
                <a:latin typeface="楷体" panose="02010609060101010101" pitchFamily="49" charset="-122"/>
                <a:ea typeface="楷体" panose="02010609060101010101" pitchFamily="49" charset="-122"/>
              </a:rPr>
              <a:t>1999</a:t>
            </a:r>
            <a:r>
              <a:rPr lang="zh-CN" altLang="en-US" sz="2400" dirty="0">
                <a:latin typeface="楷体" panose="02010609060101010101" pitchFamily="49" charset="-122"/>
                <a:ea typeface="楷体" panose="02010609060101010101" pitchFamily="49" charset="-122"/>
              </a:rPr>
              <a:t>年</a:t>
            </a:r>
            <a:r>
              <a:rPr lang="en-US" altLang="zh-CN" sz="2400" dirty="0">
                <a:latin typeface="楷体" panose="02010609060101010101" pitchFamily="49" charset="-122"/>
                <a:ea typeface="楷体" panose="02010609060101010101" pitchFamily="49" charset="-122"/>
              </a:rPr>
              <a:t>12</a:t>
            </a:r>
            <a:r>
              <a:rPr lang="zh-CN" altLang="en-US" sz="2400" dirty="0">
                <a:latin typeface="楷体" panose="02010609060101010101" pitchFamily="49" charset="-122"/>
                <a:ea typeface="楷体" panose="02010609060101010101" pitchFamily="49" charset="-122"/>
              </a:rPr>
              <a:t>月</a:t>
            </a:r>
            <a:r>
              <a:rPr lang="en-US" altLang="zh-CN" sz="2400" dirty="0">
                <a:latin typeface="楷体" panose="02010609060101010101" pitchFamily="49" charset="-122"/>
                <a:ea typeface="楷体" panose="02010609060101010101" pitchFamily="49" charset="-122"/>
              </a:rPr>
              <a:t>20</a:t>
            </a:r>
            <a:r>
              <a:rPr lang="zh-CN" altLang="en-US" sz="2400" dirty="0">
                <a:latin typeface="楷体" panose="02010609060101010101" pitchFamily="49" charset="-122"/>
                <a:ea typeface="楷体" panose="02010609060101010101" pitchFamily="49" charset="-122"/>
              </a:rPr>
              <a:t>日？</a:t>
            </a:r>
            <a:endParaRPr lang="en-US" altLang="zh-CN" sz="2400" dirty="0">
              <a:latin typeface="楷体" panose="02010609060101010101" pitchFamily="49" charset="-122"/>
              <a:ea typeface="楷体" panose="02010609060101010101" pitchFamily="49" charset="-122"/>
            </a:endParaRPr>
          </a:p>
          <a:p>
            <a:pPr lvl="1"/>
            <a:r>
              <a:rPr lang="zh-CN" altLang="en-US" sz="2400" dirty="0">
                <a:latin typeface="楷体" panose="02010609060101010101" pitchFamily="49" charset="-122"/>
                <a:ea typeface="楷体" panose="02010609060101010101" pitchFamily="49" charset="-122"/>
              </a:rPr>
              <a:t>为什么“早不得”、“晚不行”？</a:t>
            </a:r>
          </a:p>
          <a:p>
            <a:endParaRPr lang="zh-CN" altLang="en-US" sz="2800" dirty="0"/>
          </a:p>
        </p:txBody>
      </p:sp>
    </p:spTree>
    <p:extLst>
      <p:ext uri="{BB962C8B-B14F-4D97-AF65-F5344CB8AC3E}">
        <p14:creationId xmlns:p14="http://schemas.microsoft.com/office/powerpoint/2010/main" val="4108704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9519DB-7E07-D99A-DE3F-671279D0060F}"/>
              </a:ext>
            </a:extLst>
          </p:cNvPr>
          <p:cNvSpPr>
            <a:spLocks noGrp="1"/>
          </p:cNvSpPr>
          <p:nvPr>
            <p:ph type="title"/>
          </p:nvPr>
        </p:nvSpPr>
        <p:spPr/>
        <p:txBody>
          <a:bodyPr/>
          <a:lstStyle/>
          <a:p>
            <a:r>
              <a:rPr lang="zh-CN" altLang="en-US" dirty="0"/>
              <a:t>一、“不要急”</a:t>
            </a:r>
          </a:p>
        </p:txBody>
      </p:sp>
      <p:sp>
        <p:nvSpPr>
          <p:cNvPr id="3" name="内容占位符 2">
            <a:extLst>
              <a:ext uri="{FF2B5EF4-FFF2-40B4-BE49-F238E27FC236}">
                <a16:creationId xmlns:a16="http://schemas.microsoft.com/office/drawing/2014/main" id="{D45F4877-A7F1-E4AA-A5F7-3A1857AA6F2E}"/>
              </a:ext>
            </a:extLst>
          </p:cNvPr>
          <p:cNvSpPr>
            <a:spLocks noGrp="1"/>
          </p:cNvSpPr>
          <p:nvPr>
            <p:ph idx="1"/>
          </p:nvPr>
        </p:nvSpPr>
        <p:spPr/>
        <p:txBody>
          <a:bodyPr/>
          <a:lstStyle/>
          <a:p>
            <a:r>
              <a:rPr lang="zh-CN" altLang="en-US" sz="2800" dirty="0"/>
              <a:t>邓小平就澳门问题首次公开表态</a:t>
            </a:r>
            <a:endParaRPr lang="en-US" altLang="zh-CN" sz="2800" dirty="0"/>
          </a:p>
          <a:p>
            <a:pPr lvl="1"/>
            <a:r>
              <a:rPr lang="en-US" altLang="zh-CN" sz="2400" dirty="0">
                <a:latin typeface="楷体" panose="02010609060101010101" pitchFamily="49" charset="-122"/>
                <a:ea typeface="楷体" panose="02010609060101010101" pitchFamily="49" charset="-122"/>
              </a:rPr>
              <a:t>1984</a:t>
            </a:r>
            <a:r>
              <a:rPr lang="zh-CN" altLang="en-US" sz="2400" dirty="0">
                <a:latin typeface="楷体" panose="02010609060101010101" pitchFamily="49" charset="-122"/>
                <a:ea typeface="楷体" panose="02010609060101010101" pitchFamily="49" charset="-122"/>
              </a:rPr>
              <a:t>年</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中英联合声明</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公布后，</a:t>
            </a:r>
            <a:r>
              <a:rPr lang="en-US" altLang="zh-CN" sz="2400" dirty="0">
                <a:latin typeface="楷体" panose="02010609060101010101" pitchFamily="49" charset="-122"/>
                <a:ea typeface="楷体" panose="02010609060101010101" pitchFamily="49" charset="-122"/>
              </a:rPr>
              <a:t>10</a:t>
            </a:r>
            <a:r>
              <a:rPr lang="zh-CN" altLang="en-US" sz="2400" dirty="0">
                <a:latin typeface="楷体" panose="02010609060101010101" pitchFamily="49" charset="-122"/>
                <a:ea typeface="楷体" panose="02010609060101010101" pitchFamily="49" charset="-122"/>
              </a:rPr>
              <a:t>月</a:t>
            </a:r>
            <a:r>
              <a:rPr lang="en-US" altLang="zh-CN" sz="2400" dirty="0">
                <a:latin typeface="楷体" panose="02010609060101010101" pitchFamily="49" charset="-122"/>
                <a:ea typeface="楷体" panose="02010609060101010101" pitchFamily="49" charset="-122"/>
              </a:rPr>
              <a:t>3</a:t>
            </a:r>
            <a:r>
              <a:rPr lang="zh-CN" altLang="en-US" sz="2400" dirty="0">
                <a:latin typeface="楷体" panose="02010609060101010101" pitchFamily="49" charset="-122"/>
                <a:ea typeface="楷体" panose="02010609060101010101" pitchFamily="49" charset="-122"/>
              </a:rPr>
              <a:t>日，邓小平在人民大会堂接见港澳同胞国庆观礼团，时任澳门立法会议员、出口商会会长吴荣恪，在活动快结束时请邓小平谈一下澳门的问题，邓小平说明：“澳门问题的解决，想用香港的方式，我们以前不讲，是不要因为澳门问题影响了其他。澳门问题的解决当然也是澳人治澳，‘一国两制’。”</a:t>
            </a:r>
          </a:p>
        </p:txBody>
      </p:sp>
    </p:spTree>
    <p:extLst>
      <p:ext uri="{BB962C8B-B14F-4D97-AF65-F5344CB8AC3E}">
        <p14:creationId xmlns:p14="http://schemas.microsoft.com/office/powerpoint/2010/main" val="1151616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2DD570-92DA-7600-06B1-B1537508FC64}"/>
              </a:ext>
            </a:extLst>
          </p:cNvPr>
          <p:cNvSpPr>
            <a:spLocks noGrp="1"/>
          </p:cNvSpPr>
          <p:nvPr>
            <p:ph type="title"/>
          </p:nvPr>
        </p:nvSpPr>
        <p:spPr/>
        <p:txBody>
          <a:bodyPr/>
          <a:lstStyle/>
          <a:p>
            <a:r>
              <a:rPr lang="zh-CN" altLang="en-US" dirty="0"/>
              <a:t>史料之分析</a:t>
            </a:r>
          </a:p>
        </p:txBody>
      </p:sp>
      <p:sp>
        <p:nvSpPr>
          <p:cNvPr id="3" name="内容占位符 2">
            <a:extLst>
              <a:ext uri="{FF2B5EF4-FFF2-40B4-BE49-F238E27FC236}">
                <a16:creationId xmlns:a16="http://schemas.microsoft.com/office/drawing/2014/main" id="{7A5A8BC1-FCBB-8383-1935-E400C051C824}"/>
              </a:ext>
            </a:extLst>
          </p:cNvPr>
          <p:cNvSpPr>
            <a:spLocks noGrp="1"/>
          </p:cNvSpPr>
          <p:nvPr>
            <p:ph idx="1"/>
          </p:nvPr>
        </p:nvSpPr>
        <p:spPr/>
        <p:txBody>
          <a:bodyPr/>
          <a:lstStyle/>
          <a:p>
            <a:r>
              <a:rPr lang="en-US" altLang="zh-CN" sz="2800" dirty="0"/>
              <a:t>1984</a:t>
            </a:r>
            <a:r>
              <a:rPr lang="zh-CN" altLang="en-US" sz="2800" dirty="0"/>
              <a:t>年</a:t>
            </a:r>
            <a:r>
              <a:rPr lang="en-US" altLang="zh-CN" sz="2800" dirty="0"/>
              <a:t>10</a:t>
            </a:r>
            <a:r>
              <a:rPr lang="zh-CN" altLang="en-US" sz="2800" dirty="0"/>
              <a:t>月</a:t>
            </a:r>
            <a:r>
              <a:rPr lang="en-US" altLang="zh-CN" sz="2800" dirty="0"/>
              <a:t>6</a:t>
            </a:r>
            <a:r>
              <a:rPr lang="zh-CN" altLang="en-US" sz="2800" dirty="0"/>
              <a:t>日，邓小平以中共中央顾问委员会主任身份特别接见全国人大代表、澳门中华总商会主席马万祺。</a:t>
            </a:r>
            <a:endParaRPr lang="en-US" altLang="zh-CN" sz="2800" dirty="0"/>
          </a:p>
          <a:p>
            <a:pPr lvl="1"/>
            <a:r>
              <a:rPr lang="zh-CN" altLang="en-US" sz="2400" dirty="0">
                <a:latin typeface="楷体" panose="02010609060101010101" pitchFamily="49" charset="-122"/>
                <a:ea typeface="楷体" panose="02010609060101010101" pitchFamily="49" charset="-122"/>
              </a:rPr>
              <a:t>邓小平说：“澳门问题不是紧迫的，可以在以后</a:t>
            </a:r>
            <a:r>
              <a:rPr lang="en-US" altLang="zh-CN" sz="2400" dirty="0">
                <a:latin typeface="楷体" panose="02010609060101010101" pitchFamily="49" charset="-122"/>
                <a:ea typeface="楷体" panose="02010609060101010101" pitchFamily="49" charset="-122"/>
              </a:rPr>
              <a:t>3</a:t>
            </a:r>
            <a:r>
              <a:rPr lang="zh-CN" altLang="en-US" sz="2400" dirty="0">
                <a:latin typeface="楷体" panose="02010609060101010101" pitchFamily="49" charset="-122"/>
                <a:ea typeface="楷体" panose="02010609060101010101" pitchFamily="49" charset="-122"/>
              </a:rPr>
              <a:t>、</a:t>
            </a:r>
            <a:r>
              <a:rPr lang="en-US" altLang="zh-CN" sz="2400" dirty="0">
                <a:latin typeface="楷体" panose="02010609060101010101" pitchFamily="49" charset="-122"/>
                <a:ea typeface="楷体" panose="02010609060101010101" pitchFamily="49" charset="-122"/>
              </a:rPr>
              <a:t>5</a:t>
            </a:r>
            <a:r>
              <a:rPr lang="zh-CN" altLang="en-US" sz="2400" dirty="0">
                <a:latin typeface="楷体" panose="02010609060101010101" pitchFamily="49" charset="-122"/>
                <a:ea typeface="楷体" panose="02010609060101010101" pitchFamily="49" charset="-122"/>
              </a:rPr>
              <a:t>年再谈。还有</a:t>
            </a:r>
            <a:r>
              <a:rPr lang="en-US" altLang="zh-CN" sz="2400" dirty="0">
                <a:latin typeface="楷体" panose="02010609060101010101" pitchFamily="49" charset="-122"/>
                <a:ea typeface="楷体" panose="02010609060101010101" pitchFamily="49" charset="-122"/>
              </a:rPr>
              <a:t>13</a:t>
            </a:r>
            <a:r>
              <a:rPr lang="zh-CN" altLang="en-US" sz="2400" dirty="0">
                <a:latin typeface="楷体" panose="02010609060101010101" pitchFamily="49" charset="-122"/>
                <a:ea typeface="楷体" panose="02010609060101010101" pitchFamily="49" charset="-122"/>
              </a:rPr>
              <a:t>年才到</a:t>
            </a:r>
            <a:r>
              <a:rPr lang="en-US" altLang="zh-CN" sz="2400" dirty="0">
                <a:latin typeface="楷体" panose="02010609060101010101" pitchFamily="49" charset="-122"/>
                <a:ea typeface="楷体" panose="02010609060101010101" pitchFamily="49" charset="-122"/>
              </a:rPr>
              <a:t>1997</a:t>
            </a:r>
            <a:r>
              <a:rPr lang="zh-CN" altLang="en-US" sz="2400" dirty="0">
                <a:latin typeface="楷体" panose="02010609060101010101" pitchFamily="49" charset="-122"/>
                <a:ea typeface="楷体" panose="02010609060101010101" pitchFamily="49" charset="-122"/>
              </a:rPr>
              <a:t>年。问题可留到以后</a:t>
            </a:r>
            <a:r>
              <a:rPr lang="en-US" altLang="zh-CN" sz="2400" dirty="0">
                <a:latin typeface="楷体" panose="02010609060101010101" pitchFamily="49" charset="-122"/>
                <a:ea typeface="楷体" panose="02010609060101010101" pitchFamily="49" charset="-122"/>
              </a:rPr>
              <a:t>7</a:t>
            </a:r>
            <a:r>
              <a:rPr lang="zh-CN" altLang="en-US" sz="2400" dirty="0">
                <a:latin typeface="楷体" panose="02010609060101010101" pitchFamily="49" charset="-122"/>
                <a:ea typeface="楷体" panose="02010609060101010101" pitchFamily="49" charset="-122"/>
              </a:rPr>
              <a:t>、</a:t>
            </a:r>
            <a:r>
              <a:rPr lang="en-US" altLang="zh-CN" sz="2400" dirty="0">
                <a:latin typeface="楷体" panose="02010609060101010101" pitchFamily="49" charset="-122"/>
                <a:ea typeface="楷体" panose="02010609060101010101" pitchFamily="49" charset="-122"/>
              </a:rPr>
              <a:t>8</a:t>
            </a:r>
            <a:r>
              <a:rPr lang="zh-CN" altLang="en-US" sz="2400" dirty="0">
                <a:latin typeface="楷体" panose="02010609060101010101" pitchFamily="49" charset="-122"/>
                <a:ea typeface="楷体" panose="02010609060101010101" pitchFamily="49" charset="-122"/>
              </a:rPr>
              <a:t>年才谈。请澳门人放心。不急于解决澳门问题。事情可以搁它几年</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现在重要的是维持港澳地区的安定繁荣，澳门问题将在不影响香港的繁荣稳定的原则下才解决”。 并表示，澳门收回后，赌业可以继续下去。” </a:t>
            </a:r>
          </a:p>
        </p:txBody>
      </p:sp>
    </p:spTree>
    <p:extLst>
      <p:ext uri="{BB962C8B-B14F-4D97-AF65-F5344CB8AC3E}">
        <p14:creationId xmlns:p14="http://schemas.microsoft.com/office/powerpoint/2010/main" val="2015237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50A279-AE6D-8F6D-62A5-E4A03E224292}"/>
              </a:ext>
            </a:extLst>
          </p:cNvPr>
          <p:cNvSpPr>
            <a:spLocks noGrp="1"/>
          </p:cNvSpPr>
          <p:nvPr>
            <p:ph type="title"/>
          </p:nvPr>
        </p:nvSpPr>
        <p:spPr/>
        <p:txBody>
          <a:bodyPr/>
          <a:lstStyle/>
          <a:p>
            <a:r>
              <a:rPr lang="zh-CN" altLang="en-US" dirty="0"/>
              <a:t>“不要急”之分析</a:t>
            </a:r>
          </a:p>
        </p:txBody>
      </p:sp>
      <p:sp>
        <p:nvSpPr>
          <p:cNvPr id="3" name="内容占位符 2">
            <a:extLst>
              <a:ext uri="{FF2B5EF4-FFF2-40B4-BE49-F238E27FC236}">
                <a16:creationId xmlns:a16="http://schemas.microsoft.com/office/drawing/2014/main" id="{38EAE732-6CB8-4DF4-D675-41266BF9D315}"/>
              </a:ext>
            </a:extLst>
          </p:cNvPr>
          <p:cNvSpPr>
            <a:spLocks noGrp="1"/>
          </p:cNvSpPr>
          <p:nvPr>
            <p:ph idx="1"/>
          </p:nvPr>
        </p:nvSpPr>
        <p:spPr/>
        <p:txBody>
          <a:bodyPr/>
          <a:lstStyle/>
          <a:p>
            <a:r>
              <a:rPr lang="zh-CN" altLang="en-US" sz="2800" dirty="0">
                <a:latin typeface="楷体" panose="02010609060101010101" pitchFamily="49" charset="-122"/>
                <a:ea typeface="楷体" panose="02010609060101010101" pitchFamily="49" charset="-122"/>
              </a:rPr>
              <a:t>解决澳门问题“不要急”，主要在于“澳门问题将在不影响香港的繁荣稳定的原则下才解决”</a:t>
            </a:r>
            <a:endParaRPr lang="en-US" altLang="zh-CN" sz="2800" dirty="0">
              <a:latin typeface="楷体" panose="02010609060101010101" pitchFamily="49" charset="-122"/>
              <a:ea typeface="楷体" panose="02010609060101010101" pitchFamily="49" charset="-122"/>
            </a:endParaRPr>
          </a:p>
          <a:p>
            <a:r>
              <a:rPr lang="zh-CN" altLang="en-US" sz="2800" dirty="0">
                <a:latin typeface="楷体" panose="02010609060101010101" pitchFamily="49" charset="-122"/>
                <a:ea typeface="楷体" panose="02010609060101010101" pitchFamily="49" charset="-122"/>
              </a:rPr>
              <a:t>为什么“一国两制”的提出首先用于解决两岸和平统一问题，但在实践中又先用于解决香港问题？</a:t>
            </a:r>
            <a:endParaRPr lang="en-US" altLang="zh-CN" sz="2800" dirty="0">
              <a:latin typeface="楷体" panose="02010609060101010101" pitchFamily="49" charset="-122"/>
              <a:ea typeface="楷体" panose="02010609060101010101" pitchFamily="49" charset="-122"/>
            </a:endParaRPr>
          </a:p>
          <a:p>
            <a:pPr lvl="1"/>
            <a:r>
              <a:rPr lang="en-US" altLang="zh-CN" sz="2400" dirty="0"/>
              <a:t>1983</a:t>
            </a:r>
            <a:r>
              <a:rPr lang="zh-CN" altLang="en-US" sz="2400" dirty="0"/>
              <a:t>年</a:t>
            </a:r>
            <a:r>
              <a:rPr lang="en-US" altLang="zh-CN" sz="2400" dirty="0"/>
              <a:t>6</a:t>
            </a:r>
            <a:r>
              <a:rPr lang="zh-CN" altLang="en-US" sz="2400" dirty="0"/>
              <a:t>月</a:t>
            </a:r>
            <a:r>
              <a:rPr lang="en-US" altLang="zh-CN" sz="2400" dirty="0"/>
              <a:t>26</a:t>
            </a:r>
            <a:r>
              <a:rPr lang="zh-CN" altLang="en-US" sz="2400" dirty="0"/>
              <a:t>日，邓小平会见美国新泽西州西东大学教授杨力宇时谈话，实现和平统一需要一定时间。如果说不急，那是假话，我们上了年纪的人，总希望早日实现。 香港问题的解决会直接影响到台湾问题。解决台湾问题要花时间，太急了不行。 一个台湾方面的工作，一个美国方面的工作，都要花时间。 </a:t>
            </a:r>
          </a:p>
        </p:txBody>
      </p:sp>
    </p:spTree>
    <p:extLst>
      <p:ext uri="{BB962C8B-B14F-4D97-AF65-F5344CB8AC3E}">
        <p14:creationId xmlns:p14="http://schemas.microsoft.com/office/powerpoint/2010/main" val="483312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1FFFB0-025F-71A3-EC4F-C42704C720CE}"/>
              </a:ext>
            </a:extLst>
          </p:cNvPr>
          <p:cNvSpPr>
            <a:spLocks noGrp="1"/>
          </p:cNvSpPr>
          <p:nvPr>
            <p:ph type="title"/>
          </p:nvPr>
        </p:nvSpPr>
        <p:spPr/>
        <p:txBody>
          <a:bodyPr/>
          <a:lstStyle/>
          <a:p>
            <a:r>
              <a:rPr lang="zh-CN" altLang="en-US" dirty="0"/>
              <a:t>二、“拖一下”</a:t>
            </a:r>
          </a:p>
        </p:txBody>
      </p:sp>
      <p:sp>
        <p:nvSpPr>
          <p:cNvPr id="3" name="内容占位符 2">
            <a:extLst>
              <a:ext uri="{FF2B5EF4-FFF2-40B4-BE49-F238E27FC236}">
                <a16:creationId xmlns:a16="http://schemas.microsoft.com/office/drawing/2014/main" id="{C2CD585F-30E2-C974-CB4B-1FC039CC807D}"/>
              </a:ext>
            </a:extLst>
          </p:cNvPr>
          <p:cNvSpPr>
            <a:spLocks noGrp="1"/>
          </p:cNvSpPr>
          <p:nvPr>
            <p:ph idx="1"/>
          </p:nvPr>
        </p:nvSpPr>
        <p:spPr/>
        <p:txBody>
          <a:bodyPr/>
          <a:lstStyle/>
          <a:p>
            <a:r>
              <a:rPr lang="en-US" altLang="zh-CN" sz="2800" dirty="0">
                <a:latin typeface="楷体" panose="02010609060101010101" pitchFamily="49" charset="-122"/>
                <a:ea typeface="楷体" panose="02010609060101010101" pitchFamily="49" charset="-122"/>
              </a:rPr>
              <a:t>1987</a:t>
            </a:r>
            <a:r>
              <a:rPr lang="zh-CN" altLang="en-US" sz="2800" dirty="0">
                <a:latin typeface="楷体" panose="02010609060101010101" pitchFamily="49" charset="-122"/>
                <a:ea typeface="楷体" panose="02010609060101010101" pitchFamily="49" charset="-122"/>
              </a:rPr>
              <a:t>年，在</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中葡联合声明</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签署前，邓小平向葡萄牙总理卡瓦科</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席尔瓦阐释：“就澳门问题来说，解决的条件早已成熟，你们早就想把澳门还给我们。我们拖了一下，主要是当时对用什么方式解决澳门问题还没有考虑成熟。因为解决了澳门问题，香港、台湾问题怎么办？”他还指出：“中国在不长的时间内解决了香港问题、澳门问题，为处理国际上有争议的问题树立了一个范例。” </a:t>
            </a:r>
            <a:endParaRPr lang="en-US" altLang="zh-CN" sz="2800" dirty="0">
              <a:latin typeface="楷体" panose="02010609060101010101" pitchFamily="49" charset="-122"/>
              <a:ea typeface="楷体" panose="02010609060101010101" pitchFamily="49" charset="-122"/>
            </a:endParaRPr>
          </a:p>
          <a:p>
            <a:pPr lvl="1"/>
            <a:r>
              <a:rPr lang="zh-CN" altLang="en-US" sz="2400" dirty="0"/>
              <a:t>何谓“解决的条件早已成熟”？</a:t>
            </a:r>
            <a:endParaRPr lang="en-US" altLang="zh-CN" sz="2400" dirty="0"/>
          </a:p>
          <a:p>
            <a:pPr lvl="1"/>
            <a:r>
              <a:rPr lang="zh-CN" altLang="en-US" sz="2400" dirty="0"/>
              <a:t>何谓“用什么方式解决澳门问题还没有考虑成熟”？</a:t>
            </a:r>
          </a:p>
        </p:txBody>
      </p:sp>
    </p:spTree>
    <p:extLst>
      <p:ext uri="{BB962C8B-B14F-4D97-AF65-F5344CB8AC3E}">
        <p14:creationId xmlns:p14="http://schemas.microsoft.com/office/powerpoint/2010/main" val="3689536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CBF5BE-EA27-F704-0F44-B400A7C64394}"/>
              </a:ext>
            </a:extLst>
          </p:cNvPr>
          <p:cNvSpPr>
            <a:spLocks noGrp="1"/>
          </p:cNvSpPr>
          <p:nvPr>
            <p:ph type="title"/>
          </p:nvPr>
        </p:nvSpPr>
        <p:spPr/>
        <p:txBody>
          <a:bodyPr/>
          <a:lstStyle/>
          <a:p>
            <a:r>
              <a:rPr lang="en-US" altLang="zh-CN" dirty="0"/>
              <a:t>1975</a:t>
            </a:r>
            <a:r>
              <a:rPr lang="zh-CN" altLang="en-US" dirty="0"/>
              <a:t>葡方“非殖民化”政策之玄机</a:t>
            </a:r>
          </a:p>
        </p:txBody>
      </p:sp>
      <p:sp>
        <p:nvSpPr>
          <p:cNvPr id="3" name="内容占位符 2">
            <a:extLst>
              <a:ext uri="{FF2B5EF4-FFF2-40B4-BE49-F238E27FC236}">
                <a16:creationId xmlns:a16="http://schemas.microsoft.com/office/drawing/2014/main" id="{4913C20B-2505-9707-90AE-FE40BC2AF8A1}"/>
              </a:ext>
            </a:extLst>
          </p:cNvPr>
          <p:cNvSpPr>
            <a:spLocks noGrp="1"/>
          </p:cNvSpPr>
          <p:nvPr>
            <p:ph idx="1"/>
          </p:nvPr>
        </p:nvSpPr>
        <p:spPr>
          <a:xfrm>
            <a:off x="336332" y="2017712"/>
            <a:ext cx="11603786" cy="4435639"/>
          </a:xfrm>
        </p:spPr>
        <p:txBody>
          <a:bodyPr/>
          <a:lstStyle/>
          <a:p>
            <a:r>
              <a:rPr lang="zh-CN" altLang="en-US" sz="2400" dirty="0"/>
              <a:t>中方对葡萄牙新政府的表态未有回应</a:t>
            </a:r>
            <a:endParaRPr lang="en-US" altLang="zh-CN" sz="2400" dirty="0"/>
          </a:p>
          <a:p>
            <a:pPr lvl="1"/>
            <a:r>
              <a:rPr lang="en-US" altLang="zh-CN" sz="2400" dirty="0">
                <a:latin typeface="楷体" panose="02010609060101010101" pitchFamily="49" charset="-122"/>
                <a:ea typeface="楷体" panose="02010609060101010101" pitchFamily="49" charset="-122"/>
              </a:rPr>
              <a:t>1974</a:t>
            </a:r>
            <a:r>
              <a:rPr lang="zh-CN" altLang="en-US" sz="2400" dirty="0">
                <a:latin typeface="楷体" panose="02010609060101010101" pitchFamily="49" charset="-122"/>
                <a:ea typeface="楷体" panose="02010609060101010101" pitchFamily="49" charset="-122"/>
              </a:rPr>
              <a:t>年</a:t>
            </a:r>
            <a:r>
              <a:rPr lang="en-US" altLang="zh-CN" sz="2400" dirty="0">
                <a:latin typeface="楷体" panose="02010609060101010101" pitchFamily="49" charset="-122"/>
                <a:ea typeface="楷体" panose="02010609060101010101" pitchFamily="49" charset="-122"/>
              </a:rPr>
              <a:t>4</a:t>
            </a:r>
            <a:r>
              <a:rPr lang="zh-CN" altLang="en-US" sz="2400" dirty="0">
                <a:latin typeface="楷体" panose="02010609060101010101" pitchFamily="49" charset="-122"/>
                <a:ea typeface="楷体" panose="02010609060101010101" pitchFamily="49" charset="-122"/>
              </a:rPr>
              <a:t>月</a:t>
            </a:r>
            <a:r>
              <a:rPr lang="en-US" altLang="zh-CN" sz="2400" dirty="0">
                <a:latin typeface="楷体" panose="02010609060101010101" pitchFamily="49" charset="-122"/>
                <a:ea typeface="楷体" panose="02010609060101010101" pitchFamily="49" charset="-122"/>
              </a:rPr>
              <a:t>25</a:t>
            </a:r>
            <a:r>
              <a:rPr lang="zh-CN" altLang="en-US" sz="2400" dirty="0">
                <a:latin typeface="楷体" panose="02010609060101010101" pitchFamily="49" charset="-122"/>
                <a:ea typeface="楷体" panose="02010609060101010101" pitchFamily="49" charset="-122"/>
              </a:rPr>
              <a:t>日葡萄牙“康乃馨革命”。当时葡萄牙新政府上台之后，立即宣布开启葡萄牙的“非殖民化”，放弃所有海外殖民地，承认所有葡属殖民地的独立权利</a:t>
            </a:r>
            <a:endParaRPr lang="en-US" altLang="zh-CN" sz="2400" dirty="0">
              <a:latin typeface="楷体" panose="02010609060101010101" pitchFamily="49" charset="-122"/>
              <a:ea typeface="楷体" panose="02010609060101010101" pitchFamily="49" charset="-122"/>
            </a:endParaRPr>
          </a:p>
          <a:p>
            <a:r>
              <a:rPr lang="zh-CN" altLang="en-US" sz="2400" dirty="0"/>
              <a:t>葡萄牙“非殖民化”存在重大风险</a:t>
            </a:r>
            <a:endParaRPr lang="en-US" altLang="zh-CN" sz="2400" dirty="0"/>
          </a:p>
          <a:p>
            <a:pPr lvl="1"/>
            <a:r>
              <a:rPr lang="zh-CN" altLang="en-US" sz="2400" dirty="0">
                <a:latin typeface="楷体" panose="02010609060101010101" pitchFamily="49" charset="-122"/>
                <a:ea typeface="楷体" panose="02010609060101010101" pitchFamily="49" charset="-122"/>
              </a:rPr>
              <a:t>葡萄牙愿意放弃其所有海外殖民地，承认所有葡属殖民地的独立权利。其中隐含了一个前提，即：使得中国政府事实上承认澳门是“殖民地”，那么，自然澳门也可以根据其“非殖民化”政策“获得自由”。 所谓“获得自由”，实际上既包括“回归”，也包括“独立”</a:t>
            </a:r>
            <a:endParaRPr lang="en-US" altLang="zh-CN" sz="2400" dirty="0">
              <a:latin typeface="楷体" panose="02010609060101010101" pitchFamily="49" charset="-122"/>
              <a:ea typeface="楷体" panose="02010609060101010101" pitchFamily="49" charset="-122"/>
            </a:endParaRPr>
          </a:p>
          <a:p>
            <a:r>
              <a:rPr lang="zh-CN" altLang="en-US" sz="2400" dirty="0">
                <a:latin typeface="+mn-ea"/>
              </a:rPr>
              <a:t>中国政府早在</a:t>
            </a:r>
            <a:r>
              <a:rPr lang="en-US" altLang="zh-CN" sz="2400" dirty="0">
                <a:latin typeface="+mn-ea"/>
              </a:rPr>
              <a:t>1972</a:t>
            </a:r>
            <a:r>
              <a:rPr lang="zh-CN" altLang="en-US" sz="2400" dirty="0">
                <a:latin typeface="+mn-ea"/>
              </a:rPr>
              <a:t>年就通过联合国否定了香港澳门的“殖民地”性质</a:t>
            </a:r>
            <a:endParaRPr lang="en-US" altLang="zh-CN" sz="2400" dirty="0">
              <a:latin typeface="+mn-ea"/>
            </a:endParaRPr>
          </a:p>
          <a:p>
            <a:pPr lvl="1"/>
            <a:r>
              <a:rPr lang="zh-CN" altLang="en-US" sz="2400" dirty="0">
                <a:latin typeface="楷体" panose="02010609060101010101" pitchFamily="49" charset="-122"/>
                <a:ea typeface="楷体" panose="02010609060101010101" pitchFamily="49" charset="-122"/>
              </a:rPr>
              <a:t>中方主张在条件成熟时，用适当的方式和平解决港澳问题，在未解决之前维持现状，</a:t>
            </a:r>
            <a:r>
              <a:rPr lang="en-US" altLang="zh-CN" sz="2400" dirty="0">
                <a:latin typeface="楷体" panose="02010609060101010101" pitchFamily="49" charset="-122"/>
                <a:ea typeface="楷体" panose="02010609060101010101" pitchFamily="49" charset="-122"/>
              </a:rPr>
              <a:t>1979</a:t>
            </a:r>
            <a:r>
              <a:rPr lang="zh-CN" altLang="en-US" sz="2400" dirty="0">
                <a:latin typeface="楷体" panose="02010609060101010101" pitchFamily="49" charset="-122"/>
                <a:ea typeface="楷体" panose="02010609060101010101" pitchFamily="49" charset="-122"/>
              </a:rPr>
              <a:t>年中葡双方建交双方达成了这个共识</a:t>
            </a:r>
          </a:p>
        </p:txBody>
      </p:sp>
    </p:spTree>
    <p:extLst>
      <p:ext uri="{BB962C8B-B14F-4D97-AF65-F5344CB8AC3E}">
        <p14:creationId xmlns:p14="http://schemas.microsoft.com/office/powerpoint/2010/main" val="967172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FE53E5-55A1-AEF8-5B20-D0D918391BFC}"/>
              </a:ext>
            </a:extLst>
          </p:cNvPr>
          <p:cNvSpPr>
            <a:spLocks noGrp="1"/>
          </p:cNvSpPr>
          <p:nvPr>
            <p:ph type="title"/>
          </p:nvPr>
        </p:nvSpPr>
        <p:spPr/>
        <p:txBody>
          <a:bodyPr/>
          <a:lstStyle/>
          <a:p>
            <a:r>
              <a:rPr lang="zh-CN" altLang="en-US" dirty="0"/>
              <a:t>“一国两制”先用于香港的触发点</a:t>
            </a:r>
          </a:p>
        </p:txBody>
      </p:sp>
      <p:sp>
        <p:nvSpPr>
          <p:cNvPr id="3" name="内容占位符 2">
            <a:extLst>
              <a:ext uri="{FF2B5EF4-FFF2-40B4-BE49-F238E27FC236}">
                <a16:creationId xmlns:a16="http://schemas.microsoft.com/office/drawing/2014/main" id="{119F31B3-E6D9-6A67-F5D7-D62CDB87BE89}"/>
              </a:ext>
            </a:extLst>
          </p:cNvPr>
          <p:cNvSpPr>
            <a:spLocks noGrp="1"/>
          </p:cNvSpPr>
          <p:nvPr>
            <p:ph idx="1"/>
          </p:nvPr>
        </p:nvSpPr>
        <p:spPr/>
        <p:txBody>
          <a:bodyPr/>
          <a:lstStyle/>
          <a:p>
            <a:r>
              <a:rPr lang="zh-CN" altLang="en-US" sz="2400" dirty="0">
                <a:latin typeface="楷体" panose="02010609060101010101" pitchFamily="49" charset="-122"/>
                <a:ea typeface="楷体" panose="02010609060101010101" pitchFamily="49" charset="-122"/>
              </a:rPr>
              <a:t>邓小平所述“解决了澳门问题，香港、台湾问题怎么办”的解释</a:t>
            </a:r>
            <a:endParaRPr lang="en-US" altLang="zh-CN" sz="2400" dirty="0">
              <a:latin typeface="楷体" panose="02010609060101010101" pitchFamily="49" charset="-122"/>
              <a:ea typeface="楷体" panose="02010609060101010101" pitchFamily="49" charset="-122"/>
            </a:endParaRPr>
          </a:p>
          <a:p>
            <a:pPr lvl="1"/>
            <a:r>
              <a:rPr lang="zh-CN" altLang="en-US" sz="2000" dirty="0"/>
              <a:t>如果澳门问题以“给予殖民地自由”的方式回归中国，无疑是给性质相似的香港问题的解决提供了一个范本</a:t>
            </a:r>
            <a:endParaRPr lang="en-US" altLang="zh-CN" sz="2000" dirty="0"/>
          </a:p>
          <a:p>
            <a:pPr lvl="1"/>
            <a:r>
              <a:rPr lang="zh-CN" altLang="en-US" sz="2000" dirty="0"/>
              <a:t>假如英国政府仿效澳门“给予殖民地自由”的方式，则香港未必能顺利回归， 同时也会陷于“给予殖民地自由”的重大风险之中</a:t>
            </a:r>
            <a:endParaRPr lang="en-US" altLang="zh-CN" sz="2000" dirty="0"/>
          </a:p>
          <a:p>
            <a:pPr lvl="1"/>
            <a:r>
              <a:rPr lang="zh-CN" altLang="en-US" sz="2000" dirty="0"/>
              <a:t>澳门问题解决的方式，必然会影响到同样性质的香港问题</a:t>
            </a:r>
            <a:endParaRPr lang="en-US" altLang="zh-CN" sz="2000" dirty="0"/>
          </a:p>
          <a:p>
            <a:r>
              <a:rPr lang="zh-CN" altLang="en-US" sz="2400" dirty="0">
                <a:latin typeface="楷体" panose="02010609060101010101" pitchFamily="49" charset="-122"/>
                <a:ea typeface="楷体" panose="02010609060101010101" pitchFamily="49" charset="-122"/>
              </a:rPr>
              <a:t>结论</a:t>
            </a:r>
            <a:endParaRPr lang="en-US" altLang="zh-CN" sz="2400" dirty="0">
              <a:latin typeface="楷体" panose="02010609060101010101" pitchFamily="49" charset="-122"/>
              <a:ea typeface="楷体" panose="02010609060101010101" pitchFamily="49" charset="-122"/>
            </a:endParaRPr>
          </a:p>
          <a:p>
            <a:pPr lvl="1"/>
            <a:r>
              <a:rPr lang="zh-CN" altLang="en-US" sz="2000" dirty="0"/>
              <a:t>以“一国两制”解决祖国统一问题，因两岸和平统一需要花费的时间更长，又因虽然解决澳门问题的条件早已成熟，但以上个世纪</a:t>
            </a:r>
            <a:r>
              <a:rPr lang="en-US" altLang="zh-CN" sz="2000" dirty="0"/>
              <a:t>70</a:t>
            </a:r>
            <a:r>
              <a:rPr lang="zh-CN" altLang="en-US" sz="2000" dirty="0"/>
              <a:t>年代葡方所提的“非殖民化”方式来解决有重大风险，所以必须先解决香港问题之后，再解决澳门问题</a:t>
            </a:r>
          </a:p>
        </p:txBody>
      </p:sp>
    </p:spTree>
    <p:extLst>
      <p:ext uri="{BB962C8B-B14F-4D97-AF65-F5344CB8AC3E}">
        <p14:creationId xmlns:p14="http://schemas.microsoft.com/office/powerpoint/2010/main" val="2351188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5B5227-A1F4-E1F0-53B3-5AC49D40239C}"/>
              </a:ext>
            </a:extLst>
          </p:cNvPr>
          <p:cNvSpPr>
            <a:spLocks noGrp="1"/>
          </p:cNvSpPr>
          <p:nvPr>
            <p:ph type="title"/>
          </p:nvPr>
        </p:nvSpPr>
        <p:spPr/>
        <p:txBody>
          <a:bodyPr/>
          <a:lstStyle/>
          <a:p>
            <a:r>
              <a:rPr lang="zh-CN" altLang="en-US" dirty="0"/>
              <a:t>三、“不许拖”</a:t>
            </a:r>
          </a:p>
        </p:txBody>
      </p:sp>
      <p:sp>
        <p:nvSpPr>
          <p:cNvPr id="3" name="内容占位符 2">
            <a:extLst>
              <a:ext uri="{FF2B5EF4-FFF2-40B4-BE49-F238E27FC236}">
                <a16:creationId xmlns:a16="http://schemas.microsoft.com/office/drawing/2014/main" id="{A7FF0B0C-41AB-9C1D-9B5D-6E4A677229C2}"/>
              </a:ext>
            </a:extLst>
          </p:cNvPr>
          <p:cNvSpPr>
            <a:spLocks noGrp="1"/>
          </p:cNvSpPr>
          <p:nvPr>
            <p:ph idx="1"/>
          </p:nvPr>
        </p:nvSpPr>
        <p:spPr>
          <a:xfrm>
            <a:off x="693683" y="2017712"/>
            <a:ext cx="11246434" cy="4625973"/>
          </a:xfrm>
        </p:spPr>
        <p:txBody>
          <a:bodyPr/>
          <a:lstStyle/>
          <a:p>
            <a:r>
              <a:rPr lang="zh-CN" altLang="en-US" sz="2400" dirty="0"/>
              <a:t>中葡两国政府就澳门问题的谈判自</a:t>
            </a:r>
            <a:r>
              <a:rPr lang="en-US" altLang="zh-CN" sz="2400" dirty="0"/>
              <a:t>1986</a:t>
            </a:r>
            <a:r>
              <a:rPr lang="zh-CN" altLang="en-US" sz="2400" dirty="0"/>
              <a:t>年</a:t>
            </a:r>
            <a:r>
              <a:rPr lang="en-US" altLang="zh-CN" sz="2400" dirty="0"/>
              <a:t>6</a:t>
            </a:r>
            <a:r>
              <a:rPr lang="zh-CN" altLang="en-US" sz="2400" dirty="0"/>
              <a:t>月</a:t>
            </a:r>
            <a:r>
              <a:rPr lang="en-US" altLang="zh-CN" sz="2400" dirty="0"/>
              <a:t>30</a:t>
            </a:r>
            <a:r>
              <a:rPr lang="zh-CN" altLang="en-US" sz="2400" dirty="0"/>
              <a:t>日开始，用时</a:t>
            </a:r>
            <a:r>
              <a:rPr lang="en-US" altLang="zh-CN" sz="2400" dirty="0"/>
              <a:t>8</a:t>
            </a:r>
            <a:r>
              <a:rPr lang="zh-CN" altLang="en-US" sz="2400" dirty="0"/>
              <a:t>个半月，共</a:t>
            </a:r>
            <a:r>
              <a:rPr lang="en-US" altLang="zh-CN" sz="2400" dirty="0"/>
              <a:t>4</a:t>
            </a:r>
            <a:r>
              <a:rPr lang="zh-CN" altLang="en-US" sz="2400" dirty="0"/>
              <a:t>轮。最重要的就是澳门回归的时间</a:t>
            </a:r>
            <a:endParaRPr lang="en-US" altLang="zh-CN" sz="2400" dirty="0"/>
          </a:p>
          <a:p>
            <a:pPr lvl="1"/>
            <a:r>
              <a:rPr lang="zh-CN" altLang="en-US" sz="2000" dirty="0">
                <a:latin typeface="楷体" panose="02010609060101010101" pitchFamily="49" charset="-122"/>
                <a:ea typeface="楷体" panose="02010609060101010101" pitchFamily="49" charset="-122"/>
              </a:rPr>
              <a:t>前三轮会谈双方虽有些争论，但总的来说比较顺利。口头上也表示不反对</a:t>
            </a:r>
            <a:r>
              <a:rPr lang="en-US" altLang="zh-CN" sz="2000" dirty="0">
                <a:latin typeface="楷体" panose="02010609060101010101" pitchFamily="49" charset="-122"/>
                <a:ea typeface="楷体" panose="02010609060101010101" pitchFamily="49" charset="-122"/>
              </a:rPr>
              <a:t>20</a:t>
            </a:r>
            <a:r>
              <a:rPr lang="zh-CN" altLang="en-US" sz="2000" dirty="0">
                <a:latin typeface="楷体" panose="02010609060101010101" pitchFamily="49" charset="-122"/>
                <a:ea typeface="楷体" panose="02010609060101010101" pitchFamily="49" charset="-122"/>
              </a:rPr>
              <a:t>世纪内将澳门交还中国</a:t>
            </a:r>
            <a:endParaRPr lang="en-US" altLang="zh-CN" sz="2000" dirty="0">
              <a:latin typeface="楷体" panose="02010609060101010101" pitchFamily="49" charset="-122"/>
              <a:ea typeface="楷体" panose="02010609060101010101" pitchFamily="49" charset="-122"/>
            </a:endParaRPr>
          </a:p>
          <a:p>
            <a:r>
              <a:rPr lang="zh-CN" altLang="en-US" sz="2400" dirty="0"/>
              <a:t>第四轮谈判前的变数</a:t>
            </a:r>
            <a:endParaRPr lang="en-US" altLang="zh-CN" sz="2400" dirty="0"/>
          </a:p>
          <a:p>
            <a:pPr lvl="1"/>
            <a:r>
              <a:rPr lang="zh-CN" altLang="en-US" sz="2000" dirty="0">
                <a:latin typeface="楷体" panose="02010609060101010101" pitchFamily="49" charset="-122"/>
                <a:ea typeface="楷体" panose="02010609060101010101" pitchFamily="49" charset="-122"/>
              </a:rPr>
              <a:t>中方在谈判启动时即提出：比香港回归晚一年，</a:t>
            </a:r>
            <a:r>
              <a:rPr lang="en-US" altLang="zh-CN" sz="2000" dirty="0">
                <a:latin typeface="楷体" panose="02010609060101010101" pitchFamily="49" charset="-122"/>
                <a:ea typeface="楷体" panose="02010609060101010101" pitchFamily="49" charset="-122"/>
              </a:rPr>
              <a:t>1998</a:t>
            </a:r>
            <a:r>
              <a:rPr lang="zh-CN" altLang="en-US" sz="2000" dirty="0">
                <a:latin typeface="楷体" panose="02010609060101010101" pitchFamily="49" charset="-122"/>
                <a:ea typeface="楷体" panose="02010609060101010101" pitchFamily="49" charset="-122"/>
              </a:rPr>
              <a:t>年恢复对澳门行使主权。这样表示澳门与香港不同，也有利于平稳过渡。但葡方却要求在葡占领澳门</a:t>
            </a:r>
            <a:r>
              <a:rPr lang="en-US" altLang="zh-CN" sz="2000" dirty="0">
                <a:latin typeface="楷体" panose="02010609060101010101" pitchFamily="49" charset="-122"/>
                <a:ea typeface="楷体" panose="02010609060101010101" pitchFamily="49" charset="-122"/>
              </a:rPr>
              <a:t>450</a:t>
            </a:r>
            <a:r>
              <a:rPr lang="zh-CN" altLang="en-US" sz="2000" dirty="0">
                <a:latin typeface="楷体" panose="02010609060101010101" pitchFamily="49" charset="-122"/>
                <a:ea typeface="楷体" panose="02010609060101010101" pitchFamily="49" charset="-122"/>
              </a:rPr>
              <a:t>周年，即</a:t>
            </a:r>
            <a:r>
              <a:rPr lang="en-US" altLang="zh-CN" sz="2000" dirty="0">
                <a:latin typeface="楷体" panose="02010609060101010101" pitchFamily="49" charset="-122"/>
                <a:ea typeface="楷体" panose="02010609060101010101" pitchFamily="49" charset="-122"/>
              </a:rPr>
              <a:t>2003</a:t>
            </a:r>
            <a:r>
              <a:rPr lang="zh-CN" altLang="en-US" sz="2000" dirty="0">
                <a:latin typeface="楷体" panose="02010609060101010101" pitchFamily="49" charset="-122"/>
                <a:ea typeface="楷体" panose="02010609060101010101" pitchFamily="49" charset="-122"/>
              </a:rPr>
              <a:t>年归还澳门。社会党的领导人甚至公开表示，要到葡占领澳门</a:t>
            </a:r>
            <a:r>
              <a:rPr lang="en-US" altLang="zh-CN" sz="2000" dirty="0">
                <a:latin typeface="楷体" panose="02010609060101010101" pitchFamily="49" charset="-122"/>
                <a:ea typeface="楷体" panose="02010609060101010101" pitchFamily="49" charset="-122"/>
              </a:rPr>
              <a:t>460</a:t>
            </a:r>
            <a:r>
              <a:rPr lang="zh-CN" altLang="en-US" sz="2000" dirty="0">
                <a:latin typeface="楷体" panose="02010609060101010101" pitchFamily="49" charset="-122"/>
                <a:ea typeface="楷体" panose="02010609060101010101" pitchFamily="49" charset="-122"/>
              </a:rPr>
              <a:t>周年，即</a:t>
            </a:r>
            <a:r>
              <a:rPr lang="en-US" altLang="zh-CN" sz="2000" dirty="0">
                <a:latin typeface="楷体" panose="02010609060101010101" pitchFamily="49" charset="-122"/>
                <a:ea typeface="楷体" panose="02010609060101010101" pitchFamily="49" charset="-122"/>
              </a:rPr>
              <a:t>2013</a:t>
            </a:r>
            <a:r>
              <a:rPr lang="zh-CN" altLang="en-US" sz="2000" dirty="0">
                <a:latin typeface="楷体" panose="02010609060101010101" pitchFamily="49" charset="-122"/>
                <a:ea typeface="楷体" panose="02010609060101010101" pitchFamily="49" charset="-122"/>
              </a:rPr>
              <a:t>年才把澳门归还中国</a:t>
            </a:r>
            <a:endParaRPr lang="en-US" altLang="zh-CN" sz="2000" dirty="0">
              <a:latin typeface="楷体" panose="02010609060101010101" pitchFamily="49" charset="-122"/>
              <a:ea typeface="楷体" panose="02010609060101010101" pitchFamily="49" charset="-122"/>
            </a:endParaRPr>
          </a:p>
          <a:p>
            <a:r>
              <a:rPr lang="zh-CN" altLang="en-US" sz="2400" dirty="0"/>
              <a:t>“殖民主义尾巴不能拖到下一个世纪”：澳门回归的时间</a:t>
            </a:r>
            <a:endParaRPr lang="en-US" altLang="zh-CN" sz="2400" dirty="0"/>
          </a:p>
          <a:p>
            <a:pPr lvl="1"/>
            <a:r>
              <a:rPr lang="en-US" altLang="zh-CN" sz="2000" dirty="0">
                <a:latin typeface="楷体" panose="02010609060101010101" pitchFamily="49" charset="-122"/>
                <a:ea typeface="楷体" panose="02010609060101010101" pitchFamily="49" charset="-122"/>
              </a:rPr>
              <a:t>1986</a:t>
            </a:r>
            <a:r>
              <a:rPr lang="zh-CN" altLang="en-US" sz="2000" dirty="0">
                <a:latin typeface="楷体" panose="02010609060101010101" pitchFamily="49" charset="-122"/>
                <a:ea typeface="楷体" panose="02010609060101010101" pitchFamily="49" charset="-122"/>
              </a:rPr>
              <a:t>年</a:t>
            </a:r>
            <a:r>
              <a:rPr lang="en-US" altLang="zh-CN" sz="2000" dirty="0">
                <a:latin typeface="楷体" panose="02010609060101010101" pitchFamily="49" charset="-122"/>
                <a:ea typeface="楷体" panose="02010609060101010101" pitchFamily="49" charset="-122"/>
              </a:rPr>
              <a:t>11</a:t>
            </a:r>
            <a:r>
              <a:rPr lang="zh-CN" altLang="en-US" sz="2000" dirty="0">
                <a:latin typeface="楷体" panose="02010609060101010101" pitchFamily="49" charset="-122"/>
                <a:ea typeface="楷体" panose="02010609060101010101" pitchFamily="49" charset="-122"/>
              </a:rPr>
              <a:t>月，中国外交部副部长周南访问葡萄牙深入磋商，但双方仍未能取得共识。邓小平特别坚决地要求：“澳门必须在本世纪内收回，不能容许葡萄牙把它在澳门这条殖民主义尾巴拖到下一个世纪。”</a:t>
            </a:r>
          </a:p>
        </p:txBody>
      </p:sp>
    </p:spTree>
    <p:extLst>
      <p:ext uri="{BB962C8B-B14F-4D97-AF65-F5344CB8AC3E}">
        <p14:creationId xmlns:p14="http://schemas.microsoft.com/office/powerpoint/2010/main" val="464756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91A93-AC9E-EF75-1E5C-24D8F9B915A9}"/>
              </a:ext>
            </a:extLst>
          </p:cNvPr>
          <p:cNvSpPr>
            <a:spLocks noGrp="1"/>
          </p:cNvSpPr>
          <p:nvPr>
            <p:ph type="title"/>
          </p:nvPr>
        </p:nvSpPr>
        <p:spPr/>
        <p:txBody>
          <a:bodyPr/>
          <a:lstStyle/>
          <a:p>
            <a:r>
              <a:rPr lang="en-US" altLang="zh-CN" dirty="0"/>
              <a:t>1999</a:t>
            </a:r>
            <a:r>
              <a:rPr lang="zh-CN" altLang="en-US" dirty="0"/>
              <a:t>年</a:t>
            </a:r>
            <a:r>
              <a:rPr lang="en-US" altLang="zh-CN" dirty="0"/>
              <a:t>12</a:t>
            </a:r>
            <a:r>
              <a:rPr lang="zh-CN" altLang="en-US" dirty="0"/>
              <a:t>月</a:t>
            </a:r>
            <a:r>
              <a:rPr lang="en-US" altLang="zh-CN" dirty="0"/>
              <a:t>20</a:t>
            </a:r>
            <a:r>
              <a:rPr lang="zh-CN" altLang="en-US" dirty="0"/>
              <a:t>日是如何确定的？</a:t>
            </a:r>
          </a:p>
        </p:txBody>
      </p:sp>
      <p:sp>
        <p:nvSpPr>
          <p:cNvPr id="3" name="内容占位符 2">
            <a:extLst>
              <a:ext uri="{FF2B5EF4-FFF2-40B4-BE49-F238E27FC236}">
                <a16:creationId xmlns:a16="http://schemas.microsoft.com/office/drawing/2014/main" id="{473D6A82-23B8-1C98-262A-C02C213D07D5}"/>
              </a:ext>
            </a:extLst>
          </p:cNvPr>
          <p:cNvSpPr>
            <a:spLocks noGrp="1"/>
          </p:cNvSpPr>
          <p:nvPr>
            <p:ph idx="1"/>
          </p:nvPr>
        </p:nvSpPr>
        <p:spPr/>
        <p:txBody>
          <a:bodyPr/>
          <a:lstStyle/>
          <a:p>
            <a:r>
              <a:rPr lang="zh-CN" altLang="en-US" sz="2800" dirty="0"/>
              <a:t>澳门在</a:t>
            </a:r>
            <a:r>
              <a:rPr lang="en-US" altLang="zh-CN" sz="2800" dirty="0"/>
              <a:t>20</a:t>
            </a:r>
            <a:r>
              <a:rPr lang="zh-CN" altLang="en-US" sz="2800" dirty="0"/>
              <a:t>世纪末哪一天回归祖国，葡方提出了不同意见</a:t>
            </a:r>
            <a:endParaRPr lang="en-US" altLang="zh-CN" sz="2800" dirty="0"/>
          </a:p>
          <a:p>
            <a:pPr lvl="1"/>
            <a:r>
              <a:rPr lang="zh-CN" altLang="en-US" sz="2400" dirty="0">
                <a:latin typeface="楷体" panose="02010609060101010101" pitchFamily="49" charset="-122"/>
                <a:ea typeface="楷体" panose="02010609060101010101" pitchFamily="49" charset="-122"/>
              </a:rPr>
              <a:t>“葡方希望在一九九九年的最后一天即十二月三十一日交还澳门。我方就表示，这太靠近新年了，何况在香港、澳门，当地居民都有过圣诞节的习惯，葡萄牙国内不是也过圣诞节吗？政权交接还是与圣诞节和新年的假期错开来为好。就这样，为了让澳门同胞过一个安安稳稳的假期，葡方最后同意了我们的主张：在圣诞节前的十二月二十日实现交接”（周南回忆录）</a:t>
            </a:r>
          </a:p>
        </p:txBody>
      </p:sp>
    </p:spTree>
    <p:extLst>
      <p:ext uri="{BB962C8B-B14F-4D97-AF65-F5344CB8AC3E}">
        <p14:creationId xmlns:p14="http://schemas.microsoft.com/office/powerpoint/2010/main" val="3645167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67C103-17FA-2FA6-DBD8-411F313459E9}"/>
              </a:ext>
            </a:extLst>
          </p:cNvPr>
          <p:cNvSpPr>
            <a:spLocks noGrp="1"/>
          </p:cNvSpPr>
          <p:nvPr>
            <p:ph type="title"/>
          </p:nvPr>
        </p:nvSpPr>
        <p:spPr/>
        <p:txBody>
          <a:bodyPr/>
          <a:lstStyle/>
          <a:p>
            <a:r>
              <a:rPr lang="zh-CN" altLang="en-US" dirty="0"/>
              <a:t>“晚不得”的确定</a:t>
            </a:r>
          </a:p>
        </p:txBody>
      </p:sp>
      <p:sp>
        <p:nvSpPr>
          <p:cNvPr id="3" name="内容占位符 2">
            <a:extLst>
              <a:ext uri="{FF2B5EF4-FFF2-40B4-BE49-F238E27FC236}">
                <a16:creationId xmlns:a16="http://schemas.microsoft.com/office/drawing/2014/main" id="{8A96DB6D-C88D-F7B7-7BE3-BE9A525F5391}"/>
              </a:ext>
            </a:extLst>
          </p:cNvPr>
          <p:cNvSpPr>
            <a:spLocks noGrp="1"/>
          </p:cNvSpPr>
          <p:nvPr>
            <p:ph idx="1"/>
          </p:nvPr>
        </p:nvSpPr>
        <p:spPr/>
        <p:txBody>
          <a:bodyPr/>
          <a:lstStyle/>
          <a:p>
            <a:r>
              <a:rPr lang="en-US" altLang="zh-CN" sz="2400" dirty="0"/>
              <a:t>1987</a:t>
            </a:r>
            <a:r>
              <a:rPr lang="zh-CN" altLang="en-US" sz="2400" dirty="0"/>
              <a:t>年</a:t>
            </a:r>
            <a:r>
              <a:rPr lang="en-US" altLang="zh-CN" sz="2400" dirty="0"/>
              <a:t>1</a:t>
            </a:r>
            <a:r>
              <a:rPr lang="zh-CN" altLang="en-US" sz="2400" dirty="0"/>
              <a:t>月</a:t>
            </a:r>
            <a:r>
              <a:rPr lang="en-US" altLang="zh-CN" sz="2400" dirty="0"/>
              <a:t>6</a:t>
            </a:r>
            <a:r>
              <a:rPr lang="zh-CN" altLang="en-US" sz="2400" dirty="0"/>
              <a:t>日，葡萄牙总统召集国务委员会检讨中葡谈判的进展，并于</a:t>
            </a:r>
            <a:r>
              <a:rPr lang="en-US" altLang="zh-CN" sz="2400" dirty="0"/>
              <a:t>16</a:t>
            </a:r>
            <a:r>
              <a:rPr lang="zh-CN" altLang="en-US" sz="2400" dirty="0"/>
              <a:t>日决定在</a:t>
            </a:r>
            <a:r>
              <a:rPr lang="en-US" altLang="zh-CN" sz="2400" dirty="0"/>
              <a:t>2000</a:t>
            </a:r>
            <a:r>
              <a:rPr lang="zh-CN" altLang="en-US" sz="2400" dirty="0"/>
              <a:t>年前将澳门交还中国</a:t>
            </a:r>
            <a:endParaRPr lang="en-US" altLang="zh-CN" sz="2400" dirty="0"/>
          </a:p>
          <a:p>
            <a:r>
              <a:rPr lang="zh-CN" altLang="en-US" sz="2400" dirty="0"/>
              <a:t> </a:t>
            </a:r>
            <a:r>
              <a:rPr lang="en-US" altLang="zh-CN" sz="2400" dirty="0"/>
              <a:t>1</a:t>
            </a:r>
            <a:r>
              <a:rPr lang="zh-CN" altLang="en-US" sz="2400" dirty="0"/>
              <a:t>月</a:t>
            </a:r>
            <a:r>
              <a:rPr lang="en-US" altLang="zh-CN" sz="2400" dirty="0"/>
              <a:t>20</a:t>
            </a:r>
            <a:r>
              <a:rPr lang="zh-CN" altLang="en-US" sz="2400" dirty="0"/>
              <a:t>日，葡萄牙外交暨国务秘书阿</a:t>
            </a:r>
            <a:r>
              <a:rPr lang="en-US" altLang="zh-CN" sz="2400" dirty="0"/>
              <a:t>·</a:t>
            </a:r>
            <a:r>
              <a:rPr lang="zh-CN" altLang="en-US" sz="2400" dirty="0"/>
              <a:t>苏亚雷斯</a:t>
            </a:r>
            <a:r>
              <a:rPr lang="en-US" altLang="zh-CN" sz="2400" dirty="0"/>
              <a:t>(Azevedo Soares)</a:t>
            </a:r>
            <a:r>
              <a:rPr lang="zh-CN" altLang="en-US" sz="2400" dirty="0"/>
              <a:t>访问北京，转达葡萄牙国务委员会讨论澳门治权移交年期的结果，并与周南商讨葡总理席尔瓦</a:t>
            </a:r>
            <a:r>
              <a:rPr lang="en-US" altLang="zh-CN" sz="2400" dirty="0"/>
              <a:t>(Cavaco Silva)</a:t>
            </a:r>
            <a:r>
              <a:rPr lang="zh-CN" altLang="en-US" sz="2400" dirty="0"/>
              <a:t>访华签署</a:t>
            </a:r>
            <a:r>
              <a:rPr lang="en-US" altLang="zh-CN" sz="2400" dirty="0"/>
              <a:t>《</a:t>
            </a:r>
            <a:r>
              <a:rPr lang="zh-CN" altLang="en-US" sz="2400" dirty="0"/>
              <a:t>中葡联合声明</a:t>
            </a:r>
            <a:r>
              <a:rPr lang="en-US" altLang="zh-CN" sz="2400" dirty="0"/>
              <a:t>》</a:t>
            </a:r>
            <a:r>
              <a:rPr lang="zh-CN" altLang="en-US" sz="2400" dirty="0"/>
              <a:t>的细节</a:t>
            </a:r>
            <a:endParaRPr lang="en-US" altLang="zh-CN" sz="2400" dirty="0"/>
          </a:p>
          <a:p>
            <a:r>
              <a:rPr lang="zh-CN" altLang="en-US" sz="2400" dirty="0"/>
              <a:t>中葡联合声明：</a:t>
            </a:r>
            <a:r>
              <a:rPr lang="en-US" altLang="zh-CN" sz="2400" dirty="0"/>
              <a:t>1987.3.26</a:t>
            </a:r>
            <a:r>
              <a:rPr lang="zh-CN" altLang="en-US" sz="2400" dirty="0"/>
              <a:t>草签，</a:t>
            </a:r>
            <a:r>
              <a:rPr lang="en-US" altLang="zh-CN" sz="2400" dirty="0"/>
              <a:t>4.13</a:t>
            </a:r>
            <a:r>
              <a:rPr lang="zh-CN" altLang="en-US" sz="2400" dirty="0"/>
              <a:t>正式签署</a:t>
            </a:r>
          </a:p>
        </p:txBody>
      </p:sp>
    </p:spTree>
    <p:extLst>
      <p:ext uri="{BB962C8B-B14F-4D97-AF65-F5344CB8AC3E}">
        <p14:creationId xmlns:p14="http://schemas.microsoft.com/office/powerpoint/2010/main" val="2938034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9A4F93-3688-E677-83D8-1457640C0A5D}"/>
              </a:ext>
            </a:extLst>
          </p:cNvPr>
          <p:cNvSpPr>
            <a:spLocks noGrp="1"/>
          </p:cNvSpPr>
          <p:nvPr>
            <p:ph type="title"/>
          </p:nvPr>
        </p:nvSpPr>
        <p:spPr/>
        <p:txBody>
          <a:bodyPr/>
          <a:lstStyle/>
          <a:p>
            <a:r>
              <a:rPr lang="zh-CN" altLang="en-US" dirty="0"/>
              <a:t>四、启示：“一国两制”实践的方法论</a:t>
            </a:r>
          </a:p>
        </p:txBody>
      </p:sp>
      <p:sp>
        <p:nvSpPr>
          <p:cNvPr id="3" name="内容占位符 2">
            <a:extLst>
              <a:ext uri="{FF2B5EF4-FFF2-40B4-BE49-F238E27FC236}">
                <a16:creationId xmlns:a16="http://schemas.microsoft.com/office/drawing/2014/main" id="{0E2B8A0C-5C0C-7651-37C8-812C4230F61C}"/>
              </a:ext>
            </a:extLst>
          </p:cNvPr>
          <p:cNvSpPr>
            <a:spLocks noGrp="1"/>
          </p:cNvSpPr>
          <p:nvPr>
            <p:ph idx="1"/>
          </p:nvPr>
        </p:nvSpPr>
        <p:spPr/>
        <p:txBody>
          <a:bodyPr/>
          <a:lstStyle/>
          <a:p>
            <a:r>
              <a:rPr lang="zh-CN" altLang="en-US" sz="2400" dirty="0"/>
              <a:t>小结</a:t>
            </a:r>
            <a:endParaRPr lang="en-US" altLang="zh-CN" sz="2400" dirty="0"/>
          </a:p>
          <a:p>
            <a:pPr lvl="1"/>
            <a:r>
              <a:rPr lang="zh-CN" altLang="en-US" sz="2000" dirty="0">
                <a:latin typeface="楷体" panose="02010609060101010101" pitchFamily="49" charset="-122"/>
                <a:ea typeface="楷体" panose="02010609060101010101" pitchFamily="49" charset="-122"/>
              </a:rPr>
              <a:t>“不要急”：澳门问题的解决要考虑以“一国两制”实现祖国统一的战略</a:t>
            </a:r>
            <a:endParaRPr lang="en-US" altLang="zh-CN" sz="2000" dirty="0">
              <a:latin typeface="楷体" panose="02010609060101010101" pitchFamily="49" charset="-122"/>
              <a:ea typeface="楷体" panose="02010609060101010101" pitchFamily="49" charset="-122"/>
            </a:endParaRPr>
          </a:p>
          <a:p>
            <a:pPr lvl="1"/>
            <a:r>
              <a:rPr lang="zh-CN" altLang="en-US" sz="2000" dirty="0">
                <a:latin typeface="楷体" panose="02010609060101010101" pitchFamily="49" charset="-122"/>
                <a:ea typeface="楷体" panose="02010609060101010101" pitchFamily="49" charset="-122"/>
              </a:rPr>
              <a:t>“拖一下”：澳门问题的解决要通盘考虑香港台湾问题的解决</a:t>
            </a:r>
            <a:endParaRPr lang="en-US" altLang="zh-CN" sz="2000" dirty="0">
              <a:latin typeface="楷体" panose="02010609060101010101" pitchFamily="49" charset="-122"/>
              <a:ea typeface="楷体" panose="02010609060101010101" pitchFamily="49" charset="-122"/>
            </a:endParaRPr>
          </a:p>
          <a:p>
            <a:pPr lvl="1"/>
            <a:r>
              <a:rPr lang="zh-CN" altLang="en-US" sz="2000" dirty="0">
                <a:latin typeface="楷体" panose="02010609060101010101" pitchFamily="49" charset="-122"/>
                <a:ea typeface="楷体" panose="02010609060101010101" pitchFamily="49" charset="-122"/>
              </a:rPr>
              <a:t>“不许拖”：在原则问题上始终坚持不退让</a:t>
            </a:r>
            <a:endParaRPr lang="en-US" altLang="zh-CN" sz="2000" dirty="0">
              <a:latin typeface="楷体" panose="02010609060101010101" pitchFamily="49" charset="-122"/>
              <a:ea typeface="楷体" panose="02010609060101010101" pitchFamily="49" charset="-122"/>
            </a:endParaRPr>
          </a:p>
          <a:p>
            <a:r>
              <a:rPr lang="zh-CN" altLang="en-US" sz="2400" dirty="0"/>
              <a:t>以系统思维推进“一国两制”实践</a:t>
            </a:r>
            <a:endParaRPr lang="en-US" altLang="zh-CN" sz="2400" dirty="0"/>
          </a:p>
          <a:p>
            <a:pPr lvl="1"/>
            <a:r>
              <a:rPr lang="zh-CN" altLang="en-US" sz="2000" dirty="0">
                <a:latin typeface="楷体" panose="02010609060101010101" pitchFamily="49" charset="-122"/>
                <a:ea typeface="楷体" panose="02010609060101010101" pitchFamily="49" charset="-122"/>
              </a:rPr>
              <a:t>既抓住根本、突出重点，又坚持全局观念和系统思维，将新时代“一国两制”实践视为一个有机整体，要进行整体谋划、系统布局</a:t>
            </a:r>
            <a:endParaRPr lang="en-US" altLang="zh-CN" sz="2000" dirty="0">
              <a:latin typeface="楷体" panose="02010609060101010101" pitchFamily="49" charset="-122"/>
              <a:ea typeface="楷体" panose="02010609060101010101" pitchFamily="49" charset="-122"/>
            </a:endParaRPr>
          </a:p>
          <a:p>
            <a:pPr lvl="1"/>
            <a:r>
              <a:rPr lang="zh-CN" altLang="en-US" sz="2000" dirty="0">
                <a:latin typeface="楷体" panose="02010609060101010101" pitchFamily="49" charset="-122"/>
                <a:ea typeface="楷体" panose="02010609060101010101" pitchFamily="49" charset="-122"/>
              </a:rPr>
              <a:t>深刻把握各项新时代“一国两制”实践重大举措与中国式现代化实现中华民族伟大复兴之间的内在关系，围绕澳门在推进中国式现代化进程中的优势和作用，作好顶层设计、总体谋划，增强各方面措施的系统性、整体性、协同性</a:t>
            </a:r>
          </a:p>
        </p:txBody>
      </p:sp>
    </p:spTree>
    <p:extLst>
      <p:ext uri="{BB962C8B-B14F-4D97-AF65-F5344CB8AC3E}">
        <p14:creationId xmlns:p14="http://schemas.microsoft.com/office/powerpoint/2010/main" val="3819805088"/>
      </p:ext>
    </p:extLst>
  </p:cSld>
  <p:clrMapOvr>
    <a:masterClrMapping/>
  </p:clrMapOvr>
</p:sld>
</file>

<file path=ppt/theme/theme1.xml><?xml version="1.0" encoding="utf-8"?>
<a:theme xmlns:a="http://schemas.openxmlformats.org/drawingml/2006/main" name="主题1">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PMingLiU"/>
        <a:cs typeface=""/>
      </a:majorFont>
      <a:minorFont>
        <a:latin typeface="Tahoma"/>
        <a:ea typeface="PMingLiU"/>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Tahoma" pitchFamily="34" charset="0"/>
            <a:ea typeface="PMingLiU"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Tahoma" pitchFamily="34" charset="0"/>
            <a:ea typeface="PMingLiU" pitchFamily="18" charset="-12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主题1" id="{16D99D19-49E2-4D6C-9A16-4849DE849857}" vid="{84D557DE-A666-4434-80A7-49577F256D26}"/>
    </a:ext>
  </a:extLst>
</a:theme>
</file>

<file path=docProps/app.xml><?xml version="1.0" encoding="utf-8"?>
<Properties xmlns="http://schemas.openxmlformats.org/officeDocument/2006/extended-properties" xmlns:vt="http://schemas.openxmlformats.org/officeDocument/2006/docPropsVTypes">
  <Template>主题1</Template>
  <TotalTime>520</TotalTime>
  <Words>1511</Words>
  <Application>Microsoft Office PowerPoint</Application>
  <PresentationFormat>宽屏</PresentationFormat>
  <Paragraphs>62</Paragraphs>
  <Slides>12</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12</vt:i4>
      </vt:variant>
    </vt:vector>
  </HeadingPairs>
  <TitlesOfParts>
    <vt:vector size="16" baseType="lpstr">
      <vt:lpstr>楷体</vt:lpstr>
      <vt:lpstr>Tahoma</vt:lpstr>
      <vt:lpstr>Wingdings</vt:lpstr>
      <vt:lpstr>主题1</vt:lpstr>
      <vt:lpstr>邓小平对解决澳门问题时机的把握 以及对澳门践行“一国两制”的启示</vt:lpstr>
      <vt:lpstr>解决澳门问题的时机</vt:lpstr>
      <vt:lpstr>一、“不要急”</vt:lpstr>
      <vt:lpstr>史料之分析</vt:lpstr>
      <vt:lpstr>“不要急”之分析</vt:lpstr>
      <vt:lpstr>二、“拖一下”</vt:lpstr>
      <vt:lpstr>1975葡方“非殖民化”政策之玄机</vt:lpstr>
      <vt:lpstr>“一国两制”先用于香港的触发点</vt:lpstr>
      <vt:lpstr>三、“不许拖”</vt:lpstr>
      <vt:lpstr>1999年12月20日是如何确定的？</vt:lpstr>
      <vt:lpstr>“晚不得”的确定</vt:lpstr>
      <vt:lpstr>四、启示：“一国两制”实践的方法论</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cyjiang</dc:creator>
  <cp:lastModifiedBy>cyjiang</cp:lastModifiedBy>
  <cp:revision>5</cp:revision>
  <dcterms:created xsi:type="dcterms:W3CDTF">2024-08-21T15:03:10Z</dcterms:created>
  <dcterms:modified xsi:type="dcterms:W3CDTF">2024-08-22T04:37:46Z</dcterms:modified>
</cp:coreProperties>
</file>