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sldIdLst>
    <p:sldId id="256" r:id="rId5"/>
    <p:sldId id="290" r:id="rId6"/>
    <p:sldId id="291" r:id="rId7"/>
    <p:sldId id="292" r:id="rId8"/>
    <p:sldId id="293" r:id="rId9"/>
    <p:sldId id="303" r:id="rId10"/>
    <p:sldId id="294" r:id="rId11"/>
    <p:sldId id="295" r:id="rId12"/>
    <p:sldId id="296" r:id="rId13"/>
    <p:sldId id="297" r:id="rId14"/>
    <p:sldId id="305" r:id="rId15"/>
    <p:sldId id="298" r:id="rId16"/>
    <p:sldId id="308" r:id="rId17"/>
    <p:sldId id="309" r:id="rId18"/>
    <p:sldId id="300" r:id="rId19"/>
    <p:sldId id="306" r:id="rId20"/>
    <p:sldId id="307" r:id="rId21"/>
    <p:sldId id="299" r:id="rId22"/>
    <p:sldId id="313" r:id="rId23"/>
    <p:sldId id="310" r:id="rId24"/>
    <p:sldId id="301" r:id="rId25"/>
    <p:sldId id="302" r:id="rId26"/>
    <p:sldId id="314" r:id="rId27"/>
    <p:sldId id="311" r:id="rId28"/>
    <p:sldId id="315" r:id="rId29"/>
    <p:sldId id="317" r:id="rId30"/>
    <p:sldId id="323" r:id="rId31"/>
    <p:sldId id="312" r:id="rId32"/>
    <p:sldId id="316" r:id="rId33"/>
    <p:sldId id="318" r:id="rId34"/>
    <p:sldId id="324" r:id="rId35"/>
    <p:sldId id="325" r:id="rId36"/>
    <p:sldId id="326" r:id="rId37"/>
    <p:sldId id="288" r:id="rId38"/>
    <p:sldId id="327" r:id="rId39"/>
    <p:sldId id="319" r:id="rId40"/>
    <p:sldId id="32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48" autoAdjust="0"/>
    <p:restoredTop sz="95214" autoAdjust="0"/>
  </p:normalViewPr>
  <p:slideViewPr>
    <p:cSldViewPr snapToGrid="0">
      <p:cViewPr varScale="1">
        <p:scale>
          <a:sx n="91" d="100"/>
          <a:sy n="91" d="100"/>
        </p:scale>
        <p:origin x="206" y="77"/>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9B595-0E7F-4B01-9AA9-E1B6ED03F7E7}" type="datetimeFigureOut">
              <a:rPr lang="en-US" smtClean="0"/>
              <a:t>11/8/2024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A0C27B-56B0-4373-94C9-A2BB145B1EAB}" type="slidenum">
              <a:rPr lang="en-US" smtClean="0"/>
              <a:t>‹#›</a:t>
            </a:fld>
            <a:endParaRPr lang="en-US" dirty="0"/>
          </a:p>
        </p:txBody>
      </p:sp>
    </p:spTree>
    <p:extLst>
      <p:ext uri="{BB962C8B-B14F-4D97-AF65-F5344CB8AC3E}">
        <p14:creationId xmlns:p14="http://schemas.microsoft.com/office/powerpoint/2010/main" val="162114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E07AD8-B183-4E25-B2A7-CD3B44393105}" type="slidenum">
              <a:rPr lang="en-US" smtClean="0"/>
              <a:t>34</a:t>
            </a:fld>
            <a:endParaRPr lang="en-US" dirty="0"/>
          </a:p>
        </p:txBody>
      </p:sp>
    </p:spTree>
    <p:extLst>
      <p:ext uri="{BB962C8B-B14F-4D97-AF65-F5344CB8AC3E}">
        <p14:creationId xmlns:p14="http://schemas.microsoft.com/office/powerpoint/2010/main" val="3947043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Title 6">
            <a:extLst>
              <a:ext uri="{FF2B5EF4-FFF2-40B4-BE49-F238E27FC236}">
                <a16:creationId xmlns:a16="http://schemas.microsoft.com/office/drawing/2014/main" id="{28487DA5-DCB7-4474-BDCE-999DB4109260}"/>
              </a:ext>
            </a:extLst>
          </p:cNvPr>
          <p:cNvSpPr>
            <a:spLocks noGrp="1"/>
          </p:cNvSpPr>
          <p:nvPr>
            <p:ph type="ctrTitle"/>
          </p:nvPr>
        </p:nvSpPr>
        <p:spPr>
          <a:xfrm>
            <a:off x="6311900" y="448056"/>
            <a:ext cx="5428996" cy="3401568"/>
          </a:xfrm>
        </p:spPr>
        <p:txBody>
          <a:bodyPr>
            <a:normAutofit/>
          </a:bodyPr>
          <a:lstStyle>
            <a:lvl1pPr>
              <a:defRPr sz="5400"/>
            </a:lvl1pPr>
          </a:lstStyle>
          <a:p>
            <a:r>
              <a:rPr lang="en-US"/>
              <a:t>Click to edit Master title style</a:t>
            </a:r>
            <a:endParaRPr lang="en-US" dirty="0"/>
          </a:p>
        </p:txBody>
      </p:sp>
      <p:sp>
        <p:nvSpPr>
          <p:cNvPr id="14" name="Subtitle 7">
            <a:extLst>
              <a:ext uri="{FF2B5EF4-FFF2-40B4-BE49-F238E27FC236}">
                <a16:creationId xmlns:a16="http://schemas.microsoft.com/office/drawing/2014/main" id="{1DA2E4DD-C8F6-49E6-BFFE-999B25D2FCF9}"/>
              </a:ext>
            </a:extLst>
          </p:cNvPr>
          <p:cNvSpPr>
            <a:spLocks noGrp="1"/>
          </p:cNvSpPr>
          <p:nvPr>
            <p:ph type="subTitle" idx="1"/>
          </p:nvPr>
        </p:nvSpPr>
        <p:spPr>
          <a:xfrm>
            <a:off x="6311900" y="4471416"/>
            <a:ext cx="5428996" cy="1481328"/>
          </a:xfrm>
        </p:spPr>
        <p:txBody>
          <a:bodyPr>
            <a:normAutofit/>
          </a:bodyPr>
          <a:lstStyle>
            <a:lvl1pPr marL="1944" indent="0">
              <a:buNone/>
              <a:defRPr sz="2400"/>
            </a:lvl1pPr>
          </a:lstStyle>
          <a:p>
            <a:r>
              <a:rPr lang="en-US"/>
              <a:t>Click to edit Master subtitle style</a:t>
            </a:r>
            <a:endParaRPr lang="en-US" dirty="0"/>
          </a:p>
        </p:txBody>
      </p:sp>
      <p:cxnSp>
        <p:nvCxnSpPr>
          <p:cNvPr id="16" name="Straight Connector 15">
            <a:extLst>
              <a:ext uri="{FF2B5EF4-FFF2-40B4-BE49-F238E27FC236}">
                <a16:creationId xmlns:a16="http://schemas.microsoft.com/office/drawing/2014/main" id="{13BBFE51-2F86-4B2A-8F7F-78DCD52EB59E}"/>
              </a:ext>
              <a:ext uri="{C183D7F6-B498-43B3-948B-1728B52AA6E4}">
                <adec:decorative xmlns:adec="http://schemas.microsoft.com/office/drawing/2017/decorative" val="1"/>
              </a:ext>
            </a:extLst>
          </p:cNvPr>
          <p:cNvCxnSpPr>
            <a:cxnSpLocks/>
          </p:cNvCxnSpPr>
          <p:nvPr userDrawn="1"/>
        </p:nvCxnSpPr>
        <p:spPr>
          <a:xfrm>
            <a:off x="6318321" y="4122000"/>
            <a:ext cx="5447091"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4">
            <a:extLst>
              <a:ext uri="{FF2B5EF4-FFF2-40B4-BE49-F238E27FC236}">
                <a16:creationId xmlns:a16="http://schemas.microsoft.com/office/drawing/2014/main" id="{B27F6338-E81A-4E7B-8135-E97EE9502CCD}"/>
              </a:ext>
            </a:extLst>
          </p:cNvPr>
          <p:cNvSpPr>
            <a:spLocks noGrp="1"/>
          </p:cNvSpPr>
          <p:nvPr>
            <p:ph type="pic" sz="quarter" idx="10" hasCustomPrompt="1"/>
          </p:nvPr>
        </p:nvSpPr>
        <p:spPr>
          <a:xfrm>
            <a:off x="450850" y="447675"/>
            <a:ext cx="5429250" cy="5545138"/>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66439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0307A1A-4AC6-459C-9531-704CF376725C}"/>
              </a:ext>
              <a:ext uri="{C183D7F6-B498-43B3-948B-1728B52AA6E4}">
                <adec:decorative xmlns:adec="http://schemas.microsoft.com/office/drawing/2017/decorative" val="1"/>
              </a:ext>
            </a:extLst>
          </p:cNvPr>
          <p:cNvCxnSpPr/>
          <p:nvPr userDrawn="1"/>
        </p:nvCxnSpPr>
        <p:spPr>
          <a:xfrm>
            <a:off x="75276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4D2BF6B-AD6F-4BC9-B5A6-BC7741CD0374}"/>
              </a:ext>
            </a:extLst>
          </p:cNvPr>
          <p:cNvSpPr>
            <a:spLocks noGrp="1"/>
          </p:cNvSpPr>
          <p:nvPr>
            <p:ph type="title" hasCustomPrompt="1"/>
          </p:nvPr>
        </p:nvSpPr>
        <p:spPr>
          <a:xfrm>
            <a:off x="447675" y="227011"/>
            <a:ext cx="6860946" cy="2954337"/>
          </a:xfrm>
        </p:spPr>
        <p:txBody>
          <a:bodyPr>
            <a:normAutofit/>
          </a:bodyPr>
          <a:lstStyle>
            <a:lvl1pPr>
              <a:spcBef>
                <a:spcPts val="1000"/>
              </a:spcBef>
              <a:defRPr sz="4400">
                <a:solidFill>
                  <a:schemeClr val="tx1"/>
                </a:solidFill>
              </a:defRPr>
            </a:lvl1pPr>
          </a:lstStyle>
          <a:p>
            <a:r>
              <a:rPr lang="en-US" dirty="0"/>
              <a:t>Click to add title</a:t>
            </a:r>
          </a:p>
        </p:txBody>
      </p:sp>
      <p:sp>
        <p:nvSpPr>
          <p:cNvPr id="15" name="Picture Placeholder 11">
            <a:extLst>
              <a:ext uri="{FF2B5EF4-FFF2-40B4-BE49-F238E27FC236}">
                <a16:creationId xmlns:a16="http://schemas.microsoft.com/office/drawing/2014/main" id="{8FB06AF1-CFEB-40E6-A617-E9CA5CF8B66D}"/>
              </a:ext>
            </a:extLst>
          </p:cNvPr>
          <p:cNvSpPr>
            <a:spLocks noGrp="1"/>
          </p:cNvSpPr>
          <p:nvPr>
            <p:ph type="pic" sz="quarter" idx="10" hasCustomPrompt="1"/>
          </p:nvPr>
        </p:nvSpPr>
        <p:spPr>
          <a:xfrm>
            <a:off x="447675" y="3643313"/>
            <a:ext cx="3227388" cy="2771775"/>
          </a:xfrm>
        </p:spPr>
        <p:txBody>
          <a:bodyPr/>
          <a:lstStyle>
            <a:lvl1pPr marL="1944" indent="0" algn="ctr">
              <a:buNone/>
              <a:defRPr/>
            </a:lvl1pPr>
          </a:lstStyle>
          <a:p>
            <a:r>
              <a:rPr lang="en-US" dirty="0"/>
              <a:t>Insert photo here</a:t>
            </a:r>
          </a:p>
        </p:txBody>
      </p:sp>
      <p:sp>
        <p:nvSpPr>
          <p:cNvPr id="16" name="Picture Placeholder 13">
            <a:extLst>
              <a:ext uri="{FF2B5EF4-FFF2-40B4-BE49-F238E27FC236}">
                <a16:creationId xmlns:a16="http://schemas.microsoft.com/office/drawing/2014/main" id="{62D71E4C-2705-4622-887B-1F1262DB9127}"/>
              </a:ext>
            </a:extLst>
          </p:cNvPr>
          <p:cNvSpPr>
            <a:spLocks noGrp="1"/>
          </p:cNvSpPr>
          <p:nvPr>
            <p:ph type="pic" sz="quarter" idx="11" hasCustomPrompt="1"/>
          </p:nvPr>
        </p:nvSpPr>
        <p:spPr>
          <a:xfrm>
            <a:off x="3849688" y="3643313"/>
            <a:ext cx="3233737" cy="2771775"/>
          </a:xfrm>
        </p:spPr>
        <p:txBody>
          <a:bodyPr/>
          <a:lstStyle>
            <a:lvl1pPr marL="1944" indent="0" algn="ctr">
              <a:buNone/>
              <a:defRPr/>
            </a:lvl1pPr>
          </a:lstStyle>
          <a:p>
            <a:r>
              <a:rPr lang="en-US" dirty="0"/>
              <a:t>Insert photo here</a:t>
            </a:r>
          </a:p>
        </p:txBody>
      </p:sp>
      <p:sp>
        <p:nvSpPr>
          <p:cNvPr id="7" name="Content Placeholder 2">
            <a:extLst>
              <a:ext uri="{FF2B5EF4-FFF2-40B4-BE49-F238E27FC236}">
                <a16:creationId xmlns:a16="http://schemas.microsoft.com/office/drawing/2014/main" id="{5431B6C7-1096-4AD3-9D48-AA45F0B2185D}"/>
              </a:ext>
            </a:extLst>
          </p:cNvPr>
          <p:cNvSpPr>
            <a:spLocks noGrp="1"/>
          </p:cNvSpPr>
          <p:nvPr>
            <p:ph idx="1"/>
          </p:nvPr>
        </p:nvSpPr>
        <p:spPr>
          <a:xfrm>
            <a:off x="7966800" y="383764"/>
            <a:ext cx="3312000" cy="6031435"/>
          </a:xfrm>
        </p:spPr>
        <p:txBody>
          <a:bodyPr>
            <a:normAutofit/>
          </a:bodyPr>
          <a:lstStyle>
            <a:lvl1pPr>
              <a:lnSpc>
                <a:spcPct val="100000"/>
              </a:lnSpc>
              <a:defRPr sz="2400"/>
            </a:lvl1pPr>
          </a:lstStyle>
          <a:p>
            <a:pPr lvl="0"/>
            <a:r>
              <a:rPr lang="en-US"/>
              <a:t>Click to edit Master text styles</a:t>
            </a:r>
          </a:p>
        </p:txBody>
      </p:sp>
      <p:sp>
        <p:nvSpPr>
          <p:cNvPr id="9" name="Date Placeholder 9">
            <a:extLst>
              <a:ext uri="{FF2B5EF4-FFF2-40B4-BE49-F238E27FC236}">
                <a16:creationId xmlns:a16="http://schemas.microsoft.com/office/drawing/2014/main" id="{3C3DC7A9-2932-431E-8EC0-CFA4B2CF6493}"/>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8" name="Footer Placeholder 10">
            <a:extLst>
              <a:ext uri="{FF2B5EF4-FFF2-40B4-BE49-F238E27FC236}">
                <a16:creationId xmlns:a16="http://schemas.microsoft.com/office/drawing/2014/main" id="{A97579B5-432F-4A2F-A65A-D2FACF71A35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4" name="Slide Number Placeholder 11">
            <a:extLst>
              <a:ext uri="{FF2B5EF4-FFF2-40B4-BE49-F238E27FC236}">
                <a16:creationId xmlns:a16="http://schemas.microsoft.com/office/drawing/2014/main" id="{F320B19E-E872-42A8-AA5D-7F84287BD00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02974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1A3404-D5A9-4BC5-A2B8-5BC25368212D}"/>
              </a:ext>
            </a:extLst>
          </p:cNvPr>
          <p:cNvSpPr>
            <a:spLocks noGrp="1"/>
          </p:cNvSpPr>
          <p:nvPr>
            <p:ph type="title"/>
          </p:nvPr>
        </p:nvSpPr>
        <p:spPr>
          <a:xfrm>
            <a:off x="448056" y="388800"/>
            <a:ext cx="5432044" cy="860400"/>
          </a:xfrm>
        </p:spPr>
        <p:txBody>
          <a:bodyPr anchor="b" anchorCtr="0">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B4BD8583-3FBE-444A-9F7E-DF7C6578E8D4}"/>
              </a:ext>
              <a:ext uri="{C183D7F6-B498-43B3-948B-1728B52AA6E4}">
                <adec:decorative xmlns:adec="http://schemas.microsoft.com/office/drawing/2017/decorative" val="1"/>
              </a:ext>
            </a:extLst>
          </p:cNvPr>
          <p:cNvCxnSpPr>
            <a:cxnSpLocks/>
          </p:cNvCxnSpPr>
          <p:nvPr userDrawn="1"/>
        </p:nvCxnSpPr>
        <p:spPr>
          <a:xfrm>
            <a:off x="450000" y="1609200"/>
            <a:ext cx="5434694"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74F115DF-54F8-4335-86CC-1875CD745008}"/>
              </a:ext>
            </a:extLst>
          </p:cNvPr>
          <p:cNvSpPr>
            <a:spLocks noGrp="1"/>
          </p:cNvSpPr>
          <p:nvPr>
            <p:ph idx="1"/>
          </p:nvPr>
        </p:nvSpPr>
        <p:spPr>
          <a:xfrm>
            <a:off x="448056" y="1944000"/>
            <a:ext cx="5432044" cy="4006800"/>
          </a:xfrm>
        </p:spPr>
        <p:txBody>
          <a:bodyPr>
            <a:normAutofit/>
          </a:bodyPr>
          <a:lstStyle>
            <a:lvl1pPr marL="1944" indent="0">
              <a:lnSpc>
                <a:spcPct val="100000"/>
              </a:lnSpc>
              <a:buNone/>
              <a:defRPr/>
            </a:lvl1pPr>
          </a:lstStyle>
          <a:p>
            <a:pPr lvl="0"/>
            <a:r>
              <a:rPr lang="en-US"/>
              <a:t>Click to edit Master text styles</a:t>
            </a:r>
          </a:p>
        </p:txBody>
      </p:sp>
      <p:sp>
        <p:nvSpPr>
          <p:cNvPr id="12" name="Picture Placeholder 10">
            <a:extLst>
              <a:ext uri="{FF2B5EF4-FFF2-40B4-BE49-F238E27FC236}">
                <a16:creationId xmlns:a16="http://schemas.microsoft.com/office/drawing/2014/main" id="{45F81656-BF34-4B85-ACD5-BFAE781919DA}"/>
              </a:ext>
            </a:extLst>
          </p:cNvPr>
          <p:cNvSpPr>
            <a:spLocks noGrp="1"/>
          </p:cNvSpPr>
          <p:nvPr>
            <p:ph type="pic" sz="quarter" idx="10" hasCustomPrompt="1"/>
          </p:nvPr>
        </p:nvSpPr>
        <p:spPr>
          <a:xfrm>
            <a:off x="6307138" y="449263"/>
            <a:ext cx="5432425" cy="5502275"/>
          </a:xfrm>
        </p:spPr>
        <p:txBody>
          <a:bodyPr/>
          <a:lstStyle>
            <a:lvl1pPr marL="1944" indent="0" algn="ctr">
              <a:buNone/>
              <a:defRPr/>
            </a:lvl1pPr>
          </a:lstStyle>
          <a:p>
            <a:r>
              <a:rPr lang="en-US" dirty="0"/>
              <a:t>Insert photo here</a:t>
            </a:r>
          </a:p>
        </p:txBody>
      </p:sp>
      <p:sp>
        <p:nvSpPr>
          <p:cNvPr id="7" name="Date Placeholder 5">
            <a:extLst>
              <a:ext uri="{FF2B5EF4-FFF2-40B4-BE49-F238E27FC236}">
                <a16:creationId xmlns:a16="http://schemas.microsoft.com/office/drawing/2014/main" id="{C54CC99A-1CCA-4711-9007-627C736BDDAB}"/>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E513F610-B150-40E5-A881-4F4F842123BF}"/>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13" name="Slide Number Placeholder 11">
            <a:extLst>
              <a:ext uri="{FF2B5EF4-FFF2-40B4-BE49-F238E27FC236}">
                <a16:creationId xmlns:a16="http://schemas.microsoft.com/office/drawing/2014/main" id="{9C7D98EF-127D-4092-9E0B-82F254B113F7}"/>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36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0" name="Title 6">
            <a:extLst>
              <a:ext uri="{FF2B5EF4-FFF2-40B4-BE49-F238E27FC236}">
                <a16:creationId xmlns:a16="http://schemas.microsoft.com/office/drawing/2014/main" id="{8F9B17DB-D85A-4B5F-A44F-4BAD5975CB0B}"/>
              </a:ext>
            </a:extLst>
          </p:cNvPr>
          <p:cNvSpPr>
            <a:spLocks noGrp="1"/>
          </p:cNvSpPr>
          <p:nvPr>
            <p:ph type="ctrTitle"/>
          </p:nvPr>
        </p:nvSpPr>
        <p:spPr>
          <a:xfrm>
            <a:off x="4385412" y="448056"/>
            <a:ext cx="7355484" cy="3401568"/>
          </a:xfrm>
        </p:spPr>
        <p:txBody>
          <a:bodyPr>
            <a:normAutofit/>
          </a:bodyPr>
          <a:lstStyle>
            <a:lvl1pPr>
              <a:defRPr sz="4400"/>
            </a:lvl1pPr>
          </a:lstStyle>
          <a:p>
            <a:r>
              <a:rPr lang="en-US"/>
              <a:t>Click to edit Master title style</a:t>
            </a:r>
            <a:endParaRPr lang="en-US" dirty="0"/>
          </a:p>
        </p:txBody>
      </p:sp>
      <p:sp>
        <p:nvSpPr>
          <p:cNvPr id="15" name="Subtitle 7">
            <a:extLst>
              <a:ext uri="{FF2B5EF4-FFF2-40B4-BE49-F238E27FC236}">
                <a16:creationId xmlns:a16="http://schemas.microsoft.com/office/drawing/2014/main" id="{4582DBBD-4E7B-4825-A55A-B28211141C4D}"/>
              </a:ext>
            </a:extLst>
          </p:cNvPr>
          <p:cNvSpPr>
            <a:spLocks noGrp="1"/>
          </p:cNvSpPr>
          <p:nvPr>
            <p:ph type="subTitle" idx="1"/>
          </p:nvPr>
        </p:nvSpPr>
        <p:spPr>
          <a:xfrm>
            <a:off x="4385412" y="4471416"/>
            <a:ext cx="7355484" cy="1481328"/>
          </a:xfrm>
        </p:spPr>
        <p:txBody>
          <a:bodyPr>
            <a:normAutofit/>
          </a:bodyPr>
          <a:lstStyle>
            <a:lvl1pPr marL="1944" indent="0">
              <a:buNone/>
              <a:defRPr sz="2400"/>
            </a:lvl1pPr>
          </a:lstStyle>
          <a:p>
            <a:r>
              <a:rPr lang="en-US"/>
              <a:t>Click to edit Master subtitle style</a:t>
            </a:r>
            <a:endParaRPr lang="en-US" dirty="0"/>
          </a:p>
        </p:txBody>
      </p:sp>
      <p:cxnSp>
        <p:nvCxnSpPr>
          <p:cNvPr id="18" name="Straight Connector 17">
            <a:extLst>
              <a:ext uri="{FF2B5EF4-FFF2-40B4-BE49-F238E27FC236}">
                <a16:creationId xmlns:a16="http://schemas.microsoft.com/office/drawing/2014/main" id="{2E7AB31A-4165-4478-8B2E-0C5398550476}"/>
              </a:ext>
              <a:ext uri="{C183D7F6-B498-43B3-948B-1728B52AA6E4}">
                <adec:decorative xmlns:adec="http://schemas.microsoft.com/office/drawing/2017/decorative" val="1"/>
              </a:ext>
            </a:extLst>
          </p:cNvPr>
          <p:cNvCxnSpPr>
            <a:cxnSpLocks/>
          </p:cNvCxnSpPr>
          <p:nvPr userDrawn="1"/>
        </p:nvCxnSpPr>
        <p:spPr>
          <a:xfrm>
            <a:off x="4385412" y="4122000"/>
            <a:ext cx="7380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Picture Placeholder 2">
            <a:extLst>
              <a:ext uri="{FF2B5EF4-FFF2-40B4-BE49-F238E27FC236}">
                <a16:creationId xmlns:a16="http://schemas.microsoft.com/office/drawing/2014/main" id="{E2291097-923C-4C79-A2E1-C0C1C5F94393}"/>
              </a:ext>
            </a:extLst>
          </p:cNvPr>
          <p:cNvSpPr>
            <a:spLocks noGrp="1"/>
          </p:cNvSpPr>
          <p:nvPr>
            <p:ph type="pic" sz="quarter" idx="10" hasCustomPrompt="1"/>
          </p:nvPr>
        </p:nvSpPr>
        <p:spPr>
          <a:xfrm>
            <a:off x="449263" y="447675"/>
            <a:ext cx="3449637" cy="1727200"/>
          </a:xfrm>
        </p:spPr>
        <p:txBody>
          <a:bodyPr/>
          <a:lstStyle>
            <a:lvl1pPr marL="1944" indent="0" algn="ctr">
              <a:buNone/>
              <a:defRPr/>
            </a:lvl1pPr>
          </a:lstStyle>
          <a:p>
            <a:r>
              <a:rPr lang="en-US" dirty="0"/>
              <a:t>Insert photo here</a:t>
            </a:r>
          </a:p>
        </p:txBody>
      </p:sp>
      <p:sp>
        <p:nvSpPr>
          <p:cNvPr id="26" name="Picture Placeholder 4">
            <a:extLst>
              <a:ext uri="{FF2B5EF4-FFF2-40B4-BE49-F238E27FC236}">
                <a16:creationId xmlns:a16="http://schemas.microsoft.com/office/drawing/2014/main" id="{BD63B57D-B7E5-4B5F-BA72-251478B503AA}"/>
              </a:ext>
            </a:extLst>
          </p:cNvPr>
          <p:cNvSpPr>
            <a:spLocks noGrp="1"/>
          </p:cNvSpPr>
          <p:nvPr>
            <p:ph type="pic" sz="quarter" idx="11" hasCustomPrompt="1"/>
          </p:nvPr>
        </p:nvSpPr>
        <p:spPr>
          <a:xfrm>
            <a:off x="449263" y="2354263"/>
            <a:ext cx="3449637" cy="1727200"/>
          </a:xfrm>
        </p:spPr>
        <p:txBody>
          <a:bodyPr/>
          <a:lstStyle>
            <a:lvl1pPr marL="1944" indent="0" algn="ctr">
              <a:buNone/>
              <a:defRPr/>
            </a:lvl1pPr>
          </a:lstStyle>
          <a:p>
            <a:r>
              <a:rPr lang="en-US" dirty="0"/>
              <a:t>Insert photo here</a:t>
            </a:r>
          </a:p>
        </p:txBody>
      </p:sp>
      <p:sp>
        <p:nvSpPr>
          <p:cNvPr id="27" name="Picture Placeholder 6">
            <a:extLst>
              <a:ext uri="{FF2B5EF4-FFF2-40B4-BE49-F238E27FC236}">
                <a16:creationId xmlns:a16="http://schemas.microsoft.com/office/drawing/2014/main" id="{5C8C147E-814C-4008-8C13-0216089EF54B}"/>
              </a:ext>
            </a:extLst>
          </p:cNvPr>
          <p:cNvSpPr>
            <a:spLocks noGrp="1"/>
          </p:cNvSpPr>
          <p:nvPr>
            <p:ph type="pic" sz="quarter" idx="12" hasCustomPrompt="1"/>
          </p:nvPr>
        </p:nvSpPr>
        <p:spPr>
          <a:xfrm>
            <a:off x="449263" y="4260850"/>
            <a:ext cx="3449637" cy="1727200"/>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365409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C472BA8-C86A-4A3E-BDE2-5B103B418B09}"/>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A4C7BB06-8210-4B65-AD12-157991E7E36A}"/>
              </a:ext>
            </a:extLst>
          </p:cNvPr>
          <p:cNvSpPr>
            <a:spLocks noGrp="1"/>
          </p:cNvSpPr>
          <p:nvPr>
            <p:ph type="title" hasCustomPrompt="1"/>
          </p:nvPr>
        </p:nvSpPr>
        <p:spPr>
          <a:xfrm>
            <a:off x="437626" y="206916"/>
            <a:ext cx="11293199"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3" name="Content Placeholder 2">
            <a:extLst>
              <a:ext uri="{FF2B5EF4-FFF2-40B4-BE49-F238E27FC236}">
                <a16:creationId xmlns:a16="http://schemas.microsoft.com/office/drawing/2014/main" id="{3703CE44-6F04-4B27-8C13-AD0131E9211D}"/>
              </a:ext>
            </a:extLst>
          </p:cNvPr>
          <p:cNvSpPr>
            <a:spLocks noGrp="1"/>
          </p:cNvSpPr>
          <p:nvPr>
            <p:ph sz="quarter" idx="11" hasCustomPrompt="1"/>
          </p:nvPr>
        </p:nvSpPr>
        <p:spPr>
          <a:xfrm>
            <a:off x="436563" y="2017713"/>
            <a:ext cx="11312525" cy="3906837"/>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5" name="Date Placeholder 6">
            <a:extLst>
              <a:ext uri="{FF2B5EF4-FFF2-40B4-BE49-F238E27FC236}">
                <a16:creationId xmlns:a16="http://schemas.microsoft.com/office/drawing/2014/main" id="{4D71227A-06F0-4EDB-9BA6-C5AA4D028CF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6" name="Footer Placeholder 7">
            <a:extLst>
              <a:ext uri="{FF2B5EF4-FFF2-40B4-BE49-F238E27FC236}">
                <a16:creationId xmlns:a16="http://schemas.microsoft.com/office/drawing/2014/main" id="{9F297A86-7B17-452A-9C74-D1F11ACBB1AE}"/>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5A51317C-59B0-4A35-8F79-F4AE3B59E4E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13429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32E1050-6C12-4B39-8715-4D547243926E}"/>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4E513D97-B9A8-4710-A599-E88B1669A73C}"/>
              </a:ext>
            </a:extLst>
          </p:cNvPr>
          <p:cNvSpPr>
            <a:spLocks noGrp="1"/>
          </p:cNvSpPr>
          <p:nvPr>
            <p:ph type="title" hasCustomPrompt="1"/>
          </p:nvPr>
        </p:nvSpPr>
        <p:spPr>
          <a:xfrm>
            <a:off x="437626" y="206916"/>
            <a:ext cx="11311461"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0" name="Content Placeholder 2">
            <a:extLst>
              <a:ext uri="{FF2B5EF4-FFF2-40B4-BE49-F238E27FC236}">
                <a16:creationId xmlns:a16="http://schemas.microsoft.com/office/drawing/2014/main" id="{8E769319-28CA-4E68-8E19-68C73CD16478}"/>
              </a:ext>
            </a:extLst>
          </p:cNvPr>
          <p:cNvSpPr>
            <a:spLocks noGrp="1"/>
          </p:cNvSpPr>
          <p:nvPr>
            <p:ph sz="quarter" idx="11" hasCustomPrompt="1"/>
          </p:nvPr>
        </p:nvSpPr>
        <p:spPr>
          <a:xfrm>
            <a:off x="436563" y="2210546"/>
            <a:ext cx="11312525" cy="3522363"/>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3" name="Date Placeholder 6">
            <a:extLst>
              <a:ext uri="{FF2B5EF4-FFF2-40B4-BE49-F238E27FC236}">
                <a16:creationId xmlns:a16="http://schemas.microsoft.com/office/drawing/2014/main" id="{7EBC5E34-0C82-438C-B5D6-3C1B0209B2C0}"/>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7">
            <a:extLst>
              <a:ext uri="{FF2B5EF4-FFF2-40B4-BE49-F238E27FC236}">
                <a16:creationId xmlns:a16="http://schemas.microsoft.com/office/drawing/2014/main" id="{0BDEB4F1-6670-45BB-B9CB-C99C1EDB76C9}"/>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1930349C-8BE0-47EA-B0BA-1F8A839CCB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797781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5BE7201D-E29D-4C0F-8BDA-C31C7AD21FF9}"/>
              </a:ext>
            </a:extLst>
          </p:cNvPr>
          <p:cNvSpPr>
            <a:spLocks noGrp="1"/>
          </p:cNvSpPr>
          <p:nvPr>
            <p:ph type="pic" sz="quarter" idx="13" hasCustomPrompt="1"/>
          </p:nvPr>
        </p:nvSpPr>
        <p:spPr>
          <a:xfrm>
            <a:off x="0" y="0"/>
            <a:ext cx="12192000" cy="5949950"/>
          </a:xfrm>
          <a:solidFill>
            <a:schemeClr val="accent6">
              <a:lumMod val="40000"/>
              <a:lumOff val="60000"/>
            </a:schemeClr>
          </a:solidFill>
        </p:spPr>
        <p:txBody>
          <a:bodyPr anchor="ctr"/>
          <a:lstStyle>
            <a:lvl1pPr marL="1944" indent="0" algn="ctr">
              <a:buNone/>
              <a:defRPr/>
            </a:lvl1pPr>
          </a:lstStyle>
          <a:p>
            <a:r>
              <a:rPr lang="en-US" dirty="0"/>
              <a:t>Insert photo here</a:t>
            </a:r>
          </a:p>
        </p:txBody>
      </p:sp>
      <p:sp>
        <p:nvSpPr>
          <p:cNvPr id="6" name="Title 5">
            <a:extLst>
              <a:ext uri="{FF2B5EF4-FFF2-40B4-BE49-F238E27FC236}">
                <a16:creationId xmlns:a16="http://schemas.microsoft.com/office/drawing/2014/main" id="{5D76D068-9B81-43EB-8EF6-14A14B932F04}"/>
              </a:ext>
            </a:extLst>
          </p:cNvPr>
          <p:cNvSpPr>
            <a:spLocks noGrp="1"/>
          </p:cNvSpPr>
          <p:nvPr>
            <p:ph type="title"/>
          </p:nvPr>
        </p:nvSpPr>
        <p:spPr>
          <a:xfrm>
            <a:off x="6435830" y="388800"/>
            <a:ext cx="5314209" cy="4293732"/>
          </a:xfrm>
        </p:spPr>
        <p:txBody>
          <a:bodyPr anchor="t">
            <a:normAutofit/>
          </a:bodyPr>
          <a:lstStyle>
            <a:lvl1pPr algn="r">
              <a:lnSpc>
                <a:spcPct val="140000"/>
              </a:lnSpc>
              <a:spcBef>
                <a:spcPts val="1000"/>
              </a:spcBef>
              <a:defRPr sz="4800">
                <a:solidFill>
                  <a:schemeClr val="accent4"/>
                </a:solidFill>
              </a:defRPr>
            </a:lvl1pPr>
          </a:lstStyle>
          <a:p>
            <a:r>
              <a:rPr lang="en-US"/>
              <a:t>Click to edit Master title style</a:t>
            </a:r>
            <a:endParaRPr lang="en-US" dirty="0"/>
          </a:p>
        </p:txBody>
      </p:sp>
      <p:sp>
        <p:nvSpPr>
          <p:cNvPr id="13" name="Text Placeholder 9">
            <a:extLst>
              <a:ext uri="{FF2B5EF4-FFF2-40B4-BE49-F238E27FC236}">
                <a16:creationId xmlns:a16="http://schemas.microsoft.com/office/drawing/2014/main" id="{86ACD1FC-2042-4BBF-A15C-4CF09BE6FA72}"/>
              </a:ext>
            </a:extLst>
          </p:cNvPr>
          <p:cNvSpPr>
            <a:spLocks noGrp="1"/>
          </p:cNvSpPr>
          <p:nvPr>
            <p:ph type="body" sz="quarter" idx="17" hasCustomPrompt="1"/>
          </p:nvPr>
        </p:nvSpPr>
        <p:spPr>
          <a:xfrm>
            <a:off x="6435831" y="4787752"/>
            <a:ext cx="5313255" cy="882039"/>
          </a:xfrm>
        </p:spPr>
        <p:txBody>
          <a:bodyPr>
            <a:normAutofit/>
          </a:bodyPr>
          <a:lstStyle>
            <a:lvl1pPr marL="1944" indent="0" algn="r">
              <a:buNone/>
              <a:defRPr sz="2400" i="0">
                <a:solidFill>
                  <a:schemeClr val="accent4">
                    <a:alpha val="55000"/>
                  </a:schemeClr>
                </a:solidFill>
                <a:latin typeface="+mn-lt"/>
              </a:defRPr>
            </a:lvl1pPr>
          </a:lstStyle>
          <a:p>
            <a:pPr lvl="0"/>
            <a:r>
              <a:rPr lang="en-US" dirty="0"/>
              <a:t>Click to add subtitle</a:t>
            </a:r>
          </a:p>
        </p:txBody>
      </p:sp>
      <p:sp>
        <p:nvSpPr>
          <p:cNvPr id="2" name="Date Placeholder 3">
            <a:extLst>
              <a:ext uri="{FF2B5EF4-FFF2-40B4-BE49-F238E27FC236}">
                <a16:creationId xmlns:a16="http://schemas.microsoft.com/office/drawing/2014/main" id="{395F5207-FD4F-4EA3-B90A-38946525CC4C}"/>
              </a:ext>
            </a:extLst>
          </p:cNvPr>
          <p:cNvSpPr>
            <a:spLocks noGrp="1"/>
          </p:cNvSpPr>
          <p:nvPr>
            <p:ph type="dt" sz="half" idx="10"/>
          </p:nvPr>
        </p:nvSpPr>
        <p:spPr>
          <a:xfrm>
            <a:off x="438912" y="6153912"/>
            <a:ext cx="3456432" cy="502920"/>
          </a:xfrm>
        </p:spPr>
        <p:txBody>
          <a:bodyPr/>
          <a:lstStyle>
            <a:lvl1pPr>
              <a:defRPr/>
            </a:lvl1pPr>
          </a:lstStyle>
          <a:p>
            <a:r>
              <a:rPr lang="en-US"/>
              <a:t>2/2/20XX</a:t>
            </a:r>
            <a:endParaRPr lang="en-US" dirty="0"/>
          </a:p>
        </p:txBody>
      </p:sp>
      <p:sp>
        <p:nvSpPr>
          <p:cNvPr id="3" name="Footer Placeholder 4">
            <a:extLst>
              <a:ext uri="{FF2B5EF4-FFF2-40B4-BE49-F238E27FC236}">
                <a16:creationId xmlns:a16="http://schemas.microsoft.com/office/drawing/2014/main" id="{1B85A082-D2CF-4D9E-8B9A-4A4EC2FBF61D}"/>
              </a:ext>
            </a:extLst>
          </p:cNvPr>
          <p:cNvSpPr>
            <a:spLocks noGrp="1"/>
          </p:cNvSpPr>
          <p:nvPr>
            <p:ph type="ftr" sz="quarter" idx="11"/>
          </p:nvPr>
        </p:nvSpPr>
        <p:spPr>
          <a:xfrm>
            <a:off x="4370832" y="6153912"/>
            <a:ext cx="5397056" cy="502920"/>
          </a:xfrm>
        </p:spPr>
        <p:txBody>
          <a:bodyPr/>
          <a:lstStyle>
            <a:lvl1pPr>
              <a:defRPr/>
            </a:lvl1pPr>
          </a:lstStyle>
          <a:p>
            <a:r>
              <a:rPr lang="en-US" dirty="0"/>
              <a:t>PRESENTATION TITLE</a:t>
            </a:r>
          </a:p>
        </p:txBody>
      </p:sp>
      <p:sp>
        <p:nvSpPr>
          <p:cNvPr id="9" name="Slide Number Placeholder 11">
            <a:extLst>
              <a:ext uri="{FF2B5EF4-FFF2-40B4-BE49-F238E27FC236}">
                <a16:creationId xmlns:a16="http://schemas.microsoft.com/office/drawing/2014/main" id="{516C575C-EAC2-426D-8F27-9F19CCC0B951}"/>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604929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9800939-EE62-4A6F-8369-E0A2225C9ABA}"/>
              </a:ext>
            </a:extLst>
          </p:cNvPr>
          <p:cNvSpPr>
            <a:spLocks noGrp="1"/>
          </p:cNvSpPr>
          <p:nvPr>
            <p:ph type="title"/>
          </p:nvPr>
        </p:nvSpPr>
        <p:spPr>
          <a:xfrm>
            <a:off x="448056" y="388799"/>
            <a:ext cx="2854800" cy="5965199"/>
          </a:xfrm>
        </p:spPr>
        <p:txBody>
          <a:bodyPr>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88AD8766-64D5-4907-9387-55556E06B6B7}"/>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356A4E20-3710-4756-B5AA-0D9A3C386789}"/>
              </a:ext>
            </a:extLst>
          </p:cNvPr>
          <p:cNvSpPr>
            <a:spLocks noGrp="1"/>
          </p:cNvSpPr>
          <p:nvPr>
            <p:ph sz="quarter" idx="11" hasCustomPrompt="1"/>
          </p:nvPr>
        </p:nvSpPr>
        <p:spPr>
          <a:xfrm>
            <a:off x="4554400" y="386634"/>
            <a:ext cx="6269984" cy="6084732"/>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1" name="Date Placeholder 9">
            <a:extLst>
              <a:ext uri="{FF2B5EF4-FFF2-40B4-BE49-F238E27FC236}">
                <a16:creationId xmlns:a16="http://schemas.microsoft.com/office/drawing/2014/main" id="{90ACCA35-D6BC-4204-B1A6-C9F022F5F3A2}"/>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2" name="Footer Placeholder 10">
            <a:extLst>
              <a:ext uri="{FF2B5EF4-FFF2-40B4-BE49-F238E27FC236}">
                <a16:creationId xmlns:a16="http://schemas.microsoft.com/office/drawing/2014/main" id="{6B393FEE-25D9-48C7-B753-BE4F3F53B75B}"/>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3" name="Slide Number Placeholder 11">
            <a:extLst>
              <a:ext uri="{FF2B5EF4-FFF2-40B4-BE49-F238E27FC236}">
                <a16:creationId xmlns:a16="http://schemas.microsoft.com/office/drawing/2014/main" id="{6BB8704D-5CE8-4D94-A969-93FD4820558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422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EC6A-9526-4F5D-831C-D05B6D208E91}"/>
              </a:ext>
            </a:extLst>
          </p:cNvPr>
          <p:cNvSpPr>
            <a:spLocks noGrp="1"/>
          </p:cNvSpPr>
          <p:nvPr>
            <p:ph type="title"/>
          </p:nvPr>
        </p:nvSpPr>
        <p:spPr>
          <a:xfrm>
            <a:off x="448056" y="388800"/>
            <a:ext cx="2854800" cy="5965200"/>
          </a:xfrm>
        </p:spPr>
        <p:txBody>
          <a:bodyPr>
            <a:normAutofit/>
          </a:bodyPr>
          <a:lstStyle>
            <a:lvl1pPr>
              <a:defRPr sz="4400"/>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DBA2A15-3A0D-4FF2-946D-1A226AB2012C}"/>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3AD23B8B-A425-4CDA-8B08-F225F1A56BBC}"/>
              </a:ext>
            </a:extLst>
          </p:cNvPr>
          <p:cNvSpPr>
            <a:spLocks noGrp="1"/>
          </p:cNvSpPr>
          <p:nvPr>
            <p:ph sz="quarter" idx="11" hasCustomPrompt="1"/>
          </p:nvPr>
        </p:nvSpPr>
        <p:spPr>
          <a:xfrm>
            <a:off x="4171837" y="555337"/>
            <a:ext cx="6923815" cy="5747326"/>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2" name="Date Placeholder 9">
            <a:extLst>
              <a:ext uri="{FF2B5EF4-FFF2-40B4-BE49-F238E27FC236}">
                <a16:creationId xmlns:a16="http://schemas.microsoft.com/office/drawing/2014/main" id="{148B844A-8E38-4D22-9A7F-A95D22C1EDBC}"/>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3" name="Footer Placeholder 10">
            <a:extLst>
              <a:ext uri="{FF2B5EF4-FFF2-40B4-BE49-F238E27FC236}">
                <a16:creationId xmlns:a16="http://schemas.microsoft.com/office/drawing/2014/main" id="{9EE6E96B-321F-4070-8AB9-69F8498B173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5" name="Slide Number Placeholder 11">
            <a:extLst>
              <a:ext uri="{FF2B5EF4-FFF2-40B4-BE49-F238E27FC236}">
                <a16:creationId xmlns:a16="http://schemas.microsoft.com/office/drawing/2014/main" id="{B6CC3AFC-1429-49C6-B3ED-9B5C629A5260}"/>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6896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B910F38-F46F-4019-9892-577986F9591C}"/>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A88BA19-45C7-493D-8685-D06EBEFD2DBC}"/>
              </a:ext>
            </a:extLst>
          </p:cNvPr>
          <p:cNvSpPr>
            <a:spLocks noGrp="1"/>
          </p:cNvSpPr>
          <p:nvPr>
            <p:ph type="title" hasCustomPrompt="1"/>
          </p:nvPr>
        </p:nvSpPr>
        <p:spPr>
          <a:xfrm>
            <a:off x="448798" y="380872"/>
            <a:ext cx="1130029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1" name="Text Placeholder 10">
            <a:extLst>
              <a:ext uri="{FF2B5EF4-FFF2-40B4-BE49-F238E27FC236}">
                <a16:creationId xmlns:a16="http://schemas.microsoft.com/office/drawing/2014/main" id="{D0F824DF-992F-4E18-9BC2-56F1D60AF53B}"/>
              </a:ext>
            </a:extLst>
          </p:cNvPr>
          <p:cNvSpPr>
            <a:spLocks noGrp="1"/>
          </p:cNvSpPr>
          <p:nvPr>
            <p:ph type="body" sz="quarter" idx="10" hasCustomPrompt="1"/>
          </p:nvPr>
        </p:nvSpPr>
        <p:spPr>
          <a:xfrm>
            <a:off x="1289837"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3" name="Text Placeholder 12">
            <a:extLst>
              <a:ext uri="{FF2B5EF4-FFF2-40B4-BE49-F238E27FC236}">
                <a16:creationId xmlns:a16="http://schemas.microsoft.com/office/drawing/2014/main" id="{CA14A543-CB0B-4FE3-82CE-0C8B0F6F6DD6}"/>
              </a:ext>
            </a:extLst>
          </p:cNvPr>
          <p:cNvSpPr>
            <a:spLocks noGrp="1"/>
          </p:cNvSpPr>
          <p:nvPr>
            <p:ph type="body" sz="quarter" idx="11" hasCustomPrompt="1"/>
          </p:nvPr>
        </p:nvSpPr>
        <p:spPr>
          <a:xfrm>
            <a:off x="1287987"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18" name="Text Placeholder 10">
            <a:extLst>
              <a:ext uri="{FF2B5EF4-FFF2-40B4-BE49-F238E27FC236}">
                <a16:creationId xmlns:a16="http://schemas.microsoft.com/office/drawing/2014/main" id="{B6B6DB95-B3AD-4954-8725-DCAA8F716A99}"/>
              </a:ext>
            </a:extLst>
          </p:cNvPr>
          <p:cNvSpPr>
            <a:spLocks noGrp="1"/>
          </p:cNvSpPr>
          <p:nvPr>
            <p:ph type="body" sz="quarter" idx="12" hasCustomPrompt="1"/>
          </p:nvPr>
        </p:nvSpPr>
        <p:spPr>
          <a:xfrm>
            <a:off x="6262812"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9" name="Text Placeholder 12">
            <a:extLst>
              <a:ext uri="{FF2B5EF4-FFF2-40B4-BE49-F238E27FC236}">
                <a16:creationId xmlns:a16="http://schemas.microsoft.com/office/drawing/2014/main" id="{EBF18AD6-49AE-45E3-AFDB-53684AB6EC28}"/>
              </a:ext>
            </a:extLst>
          </p:cNvPr>
          <p:cNvSpPr>
            <a:spLocks noGrp="1"/>
          </p:cNvSpPr>
          <p:nvPr>
            <p:ph type="body" sz="quarter" idx="13" hasCustomPrompt="1"/>
          </p:nvPr>
        </p:nvSpPr>
        <p:spPr>
          <a:xfrm>
            <a:off x="6260962"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7" name="Date Placeholder 5">
            <a:extLst>
              <a:ext uri="{FF2B5EF4-FFF2-40B4-BE49-F238E27FC236}">
                <a16:creationId xmlns:a16="http://schemas.microsoft.com/office/drawing/2014/main" id="{AD8C32FD-06A2-49E2-A54A-FB7C7AFFE2F2}"/>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7D13BE1A-DE3C-489C-A627-116679A00B86}"/>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CE15B7AC-26DD-48DA-88A0-A231BF5D1E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803286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E78D948-F2B9-4EE0-B830-36F103C218D5}"/>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6B9A2D2-0473-4F46-BFCE-D626532960A5}"/>
              </a:ext>
            </a:extLst>
          </p:cNvPr>
          <p:cNvSpPr>
            <a:spLocks noGrp="1"/>
          </p:cNvSpPr>
          <p:nvPr>
            <p:ph type="title" hasCustomPrompt="1"/>
          </p:nvPr>
        </p:nvSpPr>
        <p:spPr>
          <a:xfrm>
            <a:off x="456170" y="368717"/>
            <a:ext cx="1130040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6" name="Text Placeholder 10">
            <a:extLst>
              <a:ext uri="{FF2B5EF4-FFF2-40B4-BE49-F238E27FC236}">
                <a16:creationId xmlns:a16="http://schemas.microsoft.com/office/drawing/2014/main" id="{C7203DC6-5779-4D18-8EDA-B417CE1CC346}"/>
              </a:ext>
            </a:extLst>
          </p:cNvPr>
          <p:cNvSpPr>
            <a:spLocks noGrp="1"/>
          </p:cNvSpPr>
          <p:nvPr>
            <p:ph type="body" sz="quarter" idx="10" hasCustomPrompt="1"/>
          </p:nvPr>
        </p:nvSpPr>
        <p:spPr>
          <a:xfrm>
            <a:off x="451850"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7" name="Text Placeholder 12">
            <a:extLst>
              <a:ext uri="{FF2B5EF4-FFF2-40B4-BE49-F238E27FC236}">
                <a16:creationId xmlns:a16="http://schemas.microsoft.com/office/drawing/2014/main" id="{65286B5D-8C3D-49BC-A56B-54C3D0FBC782}"/>
              </a:ext>
            </a:extLst>
          </p:cNvPr>
          <p:cNvSpPr>
            <a:spLocks noGrp="1"/>
          </p:cNvSpPr>
          <p:nvPr>
            <p:ph type="body" sz="quarter" idx="11" hasCustomPrompt="1"/>
          </p:nvPr>
        </p:nvSpPr>
        <p:spPr>
          <a:xfrm>
            <a:off x="450000"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5" name="Text Placeholder 10">
            <a:extLst>
              <a:ext uri="{FF2B5EF4-FFF2-40B4-BE49-F238E27FC236}">
                <a16:creationId xmlns:a16="http://schemas.microsoft.com/office/drawing/2014/main" id="{9C8FA9F2-E665-4A1C-AB30-847F4A2000E9}"/>
              </a:ext>
            </a:extLst>
          </p:cNvPr>
          <p:cNvSpPr>
            <a:spLocks noGrp="1"/>
          </p:cNvSpPr>
          <p:nvPr>
            <p:ph type="body" sz="quarter" idx="15" hasCustomPrompt="1"/>
          </p:nvPr>
        </p:nvSpPr>
        <p:spPr>
          <a:xfrm>
            <a:off x="4364947"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6" name="Text Placeholder 12">
            <a:extLst>
              <a:ext uri="{FF2B5EF4-FFF2-40B4-BE49-F238E27FC236}">
                <a16:creationId xmlns:a16="http://schemas.microsoft.com/office/drawing/2014/main" id="{3C54263D-50A7-43A8-A3BC-BE063187A830}"/>
              </a:ext>
            </a:extLst>
          </p:cNvPr>
          <p:cNvSpPr>
            <a:spLocks noGrp="1"/>
          </p:cNvSpPr>
          <p:nvPr>
            <p:ph type="body" sz="quarter" idx="16" hasCustomPrompt="1"/>
          </p:nvPr>
        </p:nvSpPr>
        <p:spPr>
          <a:xfrm>
            <a:off x="4363097"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7" name="Text Placeholder 10">
            <a:extLst>
              <a:ext uri="{FF2B5EF4-FFF2-40B4-BE49-F238E27FC236}">
                <a16:creationId xmlns:a16="http://schemas.microsoft.com/office/drawing/2014/main" id="{6DD25081-6CEB-4E5B-A7E5-8100DE67323D}"/>
              </a:ext>
            </a:extLst>
          </p:cNvPr>
          <p:cNvSpPr>
            <a:spLocks noGrp="1"/>
          </p:cNvSpPr>
          <p:nvPr>
            <p:ph type="body" sz="quarter" idx="17" hasCustomPrompt="1"/>
          </p:nvPr>
        </p:nvSpPr>
        <p:spPr>
          <a:xfrm>
            <a:off x="8283594" y="1939364"/>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8" name="Text Placeholder 12">
            <a:extLst>
              <a:ext uri="{FF2B5EF4-FFF2-40B4-BE49-F238E27FC236}">
                <a16:creationId xmlns:a16="http://schemas.microsoft.com/office/drawing/2014/main" id="{B40E43BE-19E7-4C92-A02A-A747188A1130}"/>
              </a:ext>
            </a:extLst>
          </p:cNvPr>
          <p:cNvSpPr>
            <a:spLocks noGrp="1"/>
          </p:cNvSpPr>
          <p:nvPr>
            <p:ph type="body" sz="quarter" idx="18" hasCustomPrompt="1"/>
          </p:nvPr>
        </p:nvSpPr>
        <p:spPr>
          <a:xfrm>
            <a:off x="8282764" y="2835861"/>
            <a:ext cx="345655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3" name="Date Placeholder 5">
            <a:extLst>
              <a:ext uri="{FF2B5EF4-FFF2-40B4-BE49-F238E27FC236}">
                <a16:creationId xmlns:a16="http://schemas.microsoft.com/office/drawing/2014/main" id="{0364CC8C-A596-4C30-BE97-FF78E042451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3">
            <a:extLst>
              <a:ext uri="{FF2B5EF4-FFF2-40B4-BE49-F238E27FC236}">
                <a16:creationId xmlns:a16="http://schemas.microsoft.com/office/drawing/2014/main" id="{716E94F2-5327-4ECE-B9D6-26CA834459B1}"/>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F9BB08CB-1C70-40D7-A67C-2EF5BFFEF9C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78382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787F79D-9EFD-4F24-B92B-3DEF507C6FC1}"/>
              </a:ext>
              <a:ext uri="{C183D7F6-B498-43B3-948B-1728B52AA6E4}">
                <adec:decorative xmlns:adec="http://schemas.microsoft.com/office/drawing/2017/decorative" val="1"/>
              </a:ext>
            </a:extLst>
          </p:cNvPr>
          <p:cNvCxnSpPr>
            <a:cxnSpLocks/>
          </p:cNvCxnSpPr>
          <p:nvPr userDrawn="1"/>
        </p:nvCxnSpPr>
        <p:spPr>
          <a:xfrm>
            <a:off x="450000" y="450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2758C89-0197-4B72-BA43-2CC4DE73F747}"/>
              </a:ext>
            </a:extLst>
          </p:cNvPr>
          <p:cNvSpPr>
            <a:spLocks noGrp="1"/>
          </p:cNvSpPr>
          <p:nvPr>
            <p:ph type="title" hasCustomPrompt="1"/>
          </p:nvPr>
        </p:nvSpPr>
        <p:spPr>
          <a:xfrm>
            <a:off x="440969" y="647377"/>
            <a:ext cx="11316056"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6" name="Text Placeholder 13">
            <a:extLst>
              <a:ext uri="{FF2B5EF4-FFF2-40B4-BE49-F238E27FC236}">
                <a16:creationId xmlns:a16="http://schemas.microsoft.com/office/drawing/2014/main" id="{37D2E7B5-A506-45AA-881E-1EF6A0EB07CC}"/>
              </a:ext>
            </a:extLst>
          </p:cNvPr>
          <p:cNvSpPr>
            <a:spLocks noGrp="1"/>
          </p:cNvSpPr>
          <p:nvPr>
            <p:ph type="body" sz="quarter" idx="11" hasCustomPrompt="1"/>
          </p:nvPr>
        </p:nvSpPr>
        <p:spPr>
          <a:xfrm>
            <a:off x="440968" y="1692923"/>
            <a:ext cx="11300287" cy="1001712"/>
          </a:xfrm>
        </p:spPr>
        <p:txBody>
          <a:bodyPr>
            <a:normAutofit/>
          </a:bodyPr>
          <a:lstStyle>
            <a:lvl1pPr marL="1944" indent="0">
              <a:buNone/>
              <a:defRPr sz="2400" i="0">
                <a:solidFill>
                  <a:schemeClr val="tx1">
                    <a:alpha val="55000"/>
                  </a:schemeClr>
                </a:solidFill>
                <a:latin typeface="+mn-lt"/>
              </a:defRPr>
            </a:lvl1pPr>
          </a:lstStyle>
          <a:p>
            <a:pPr lvl="0"/>
            <a:r>
              <a:rPr lang="en-US" dirty="0"/>
              <a:t>Click to add text</a:t>
            </a:r>
          </a:p>
        </p:txBody>
      </p:sp>
      <p:sp>
        <p:nvSpPr>
          <p:cNvPr id="25" name="Picture Placeholder 17">
            <a:extLst>
              <a:ext uri="{FF2B5EF4-FFF2-40B4-BE49-F238E27FC236}">
                <a16:creationId xmlns:a16="http://schemas.microsoft.com/office/drawing/2014/main" id="{751E77E5-BC2E-4851-A46B-1081DBFEE180}"/>
              </a:ext>
            </a:extLst>
          </p:cNvPr>
          <p:cNvSpPr>
            <a:spLocks noGrp="1"/>
          </p:cNvSpPr>
          <p:nvPr>
            <p:ph type="pic" sz="quarter" idx="12" hasCustomPrompt="1"/>
          </p:nvPr>
        </p:nvSpPr>
        <p:spPr>
          <a:xfrm>
            <a:off x="441325" y="2959100"/>
            <a:ext cx="2698750" cy="2987675"/>
          </a:xfrm>
        </p:spPr>
        <p:txBody>
          <a:bodyPr/>
          <a:lstStyle>
            <a:lvl1pPr marL="1944" indent="0" algn="ctr">
              <a:buNone/>
              <a:defRPr/>
            </a:lvl1pPr>
          </a:lstStyle>
          <a:p>
            <a:r>
              <a:rPr lang="en-US" dirty="0"/>
              <a:t>Insert photo here</a:t>
            </a:r>
          </a:p>
        </p:txBody>
      </p:sp>
      <p:sp>
        <p:nvSpPr>
          <p:cNvPr id="26" name="Picture Placeholder 19">
            <a:extLst>
              <a:ext uri="{FF2B5EF4-FFF2-40B4-BE49-F238E27FC236}">
                <a16:creationId xmlns:a16="http://schemas.microsoft.com/office/drawing/2014/main" id="{5ADD8D61-5FF6-4FF8-A853-94978CE2BF08}"/>
              </a:ext>
            </a:extLst>
          </p:cNvPr>
          <p:cNvSpPr>
            <a:spLocks noGrp="1"/>
          </p:cNvSpPr>
          <p:nvPr>
            <p:ph type="pic" sz="quarter" idx="13" hasCustomPrompt="1"/>
          </p:nvPr>
        </p:nvSpPr>
        <p:spPr>
          <a:xfrm>
            <a:off x="3319463" y="2959100"/>
            <a:ext cx="2690812" cy="2987675"/>
          </a:xfrm>
        </p:spPr>
        <p:txBody>
          <a:bodyPr/>
          <a:lstStyle>
            <a:lvl1pPr marL="1944" indent="0" algn="ctr">
              <a:buNone/>
              <a:defRPr/>
            </a:lvl1pPr>
          </a:lstStyle>
          <a:p>
            <a:r>
              <a:rPr lang="en-US" dirty="0"/>
              <a:t>Insert photo here</a:t>
            </a:r>
          </a:p>
        </p:txBody>
      </p:sp>
      <p:sp>
        <p:nvSpPr>
          <p:cNvPr id="27" name="Picture Placeholder 21">
            <a:extLst>
              <a:ext uri="{FF2B5EF4-FFF2-40B4-BE49-F238E27FC236}">
                <a16:creationId xmlns:a16="http://schemas.microsoft.com/office/drawing/2014/main" id="{7217B0CF-D153-4F21-B2F3-3736BFEE8B20}"/>
              </a:ext>
            </a:extLst>
          </p:cNvPr>
          <p:cNvSpPr>
            <a:spLocks noGrp="1"/>
          </p:cNvSpPr>
          <p:nvPr>
            <p:ph type="pic" sz="quarter" idx="14" hasCustomPrompt="1"/>
          </p:nvPr>
        </p:nvSpPr>
        <p:spPr>
          <a:xfrm>
            <a:off x="6189663" y="2959100"/>
            <a:ext cx="2689225" cy="2987675"/>
          </a:xfrm>
        </p:spPr>
        <p:txBody>
          <a:bodyPr/>
          <a:lstStyle>
            <a:lvl1pPr marL="1944" indent="0" algn="ctr">
              <a:buNone/>
              <a:defRPr/>
            </a:lvl1pPr>
          </a:lstStyle>
          <a:p>
            <a:r>
              <a:rPr lang="en-US" dirty="0"/>
              <a:t>Insert photo here</a:t>
            </a:r>
          </a:p>
        </p:txBody>
      </p:sp>
      <p:sp>
        <p:nvSpPr>
          <p:cNvPr id="28" name="Picture Placeholder 23">
            <a:extLst>
              <a:ext uri="{FF2B5EF4-FFF2-40B4-BE49-F238E27FC236}">
                <a16:creationId xmlns:a16="http://schemas.microsoft.com/office/drawing/2014/main" id="{46C9A6A5-13C0-4A42-B695-F3511DCA96A4}"/>
              </a:ext>
            </a:extLst>
          </p:cNvPr>
          <p:cNvSpPr>
            <a:spLocks noGrp="1"/>
          </p:cNvSpPr>
          <p:nvPr>
            <p:ph type="pic" sz="quarter" idx="15" hasCustomPrompt="1"/>
          </p:nvPr>
        </p:nvSpPr>
        <p:spPr>
          <a:xfrm>
            <a:off x="9058275" y="2959100"/>
            <a:ext cx="2698750" cy="2987675"/>
          </a:xfrm>
        </p:spPr>
        <p:txBody>
          <a:bodyPr/>
          <a:lstStyle>
            <a:lvl1pPr marL="1944" indent="0" algn="ctr">
              <a:buNone/>
              <a:defRPr/>
            </a:lvl1pPr>
          </a:lstStyle>
          <a:p>
            <a:r>
              <a:rPr lang="en-US" dirty="0"/>
              <a:t>Insert photo here</a:t>
            </a:r>
          </a:p>
        </p:txBody>
      </p:sp>
      <p:sp>
        <p:nvSpPr>
          <p:cNvPr id="10" name="Date Placeholder 5">
            <a:extLst>
              <a:ext uri="{FF2B5EF4-FFF2-40B4-BE49-F238E27FC236}">
                <a16:creationId xmlns:a16="http://schemas.microsoft.com/office/drawing/2014/main" id="{DD1D6B44-0E3B-4C46-B068-14568BF01DF7}"/>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11" name="Footer Placeholder 3">
            <a:extLst>
              <a:ext uri="{FF2B5EF4-FFF2-40B4-BE49-F238E27FC236}">
                <a16:creationId xmlns:a16="http://schemas.microsoft.com/office/drawing/2014/main" id="{FB72C5E2-290F-4D02-842B-932296C10DF0}"/>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E3152744-4FDB-4426-90C5-B204EE645EFA}"/>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386323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1818-E75A-458F-AC5B-0E9A2C76B835}"/>
              </a:ext>
            </a:extLst>
          </p:cNvPr>
          <p:cNvSpPr>
            <a:spLocks noGrp="1"/>
          </p:cNvSpPr>
          <p:nvPr>
            <p:ph type="ctrTitle"/>
          </p:nvPr>
        </p:nvSpPr>
        <p:spPr>
          <a:xfrm>
            <a:off x="448056" y="448056"/>
            <a:ext cx="11292840" cy="3401568"/>
          </a:xfrm>
        </p:spPr>
        <p:txBody>
          <a:bodyPr anchor="b">
            <a:normAutofit/>
          </a:bodyPr>
          <a:lstStyle>
            <a:lvl1pPr algn="l">
              <a:defRPr sz="6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6EE64DE-978B-4F95-BB3C-D027D8008748}"/>
              </a:ext>
            </a:extLst>
          </p:cNvPr>
          <p:cNvSpPr>
            <a:spLocks noGrp="1"/>
          </p:cNvSpPr>
          <p:nvPr>
            <p:ph type="subTitle" idx="1"/>
          </p:nvPr>
        </p:nvSpPr>
        <p:spPr>
          <a:xfrm>
            <a:off x="448056" y="4471416"/>
            <a:ext cx="11292840" cy="1481328"/>
          </a:xfrm>
        </p:spPr>
        <p:txBody>
          <a:bodyPr/>
          <a:lstStyle>
            <a:lvl1pPr marL="0" indent="0" algn="l">
              <a:lnSpc>
                <a:spcPct val="120000"/>
              </a:lnSpc>
              <a:buNone/>
              <a:defRPr sz="2400">
                <a:solidFill>
                  <a:schemeClr val="tx2">
                    <a:alpha val="5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3">
            <a:extLst>
              <a:ext uri="{FF2B5EF4-FFF2-40B4-BE49-F238E27FC236}">
                <a16:creationId xmlns:a16="http://schemas.microsoft.com/office/drawing/2014/main" id="{16BC76EC-3453-4CE0-A71D-BD21940757B4}"/>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
        <p:nvSpPr>
          <p:cNvPr id="9" name="Footer Placeholder 4">
            <a:extLst>
              <a:ext uri="{FF2B5EF4-FFF2-40B4-BE49-F238E27FC236}">
                <a16:creationId xmlns:a16="http://schemas.microsoft.com/office/drawing/2014/main" id="{896B5700-AA45-4E20-8BE5-27620411303F}"/>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7" name="Slide Number Placeholder 11">
            <a:extLst>
              <a:ext uri="{FF2B5EF4-FFF2-40B4-BE49-F238E27FC236}">
                <a16:creationId xmlns:a16="http://schemas.microsoft.com/office/drawing/2014/main" id="{A7C3E5E6-3D65-419E-9CE7-1BEC4CB37EA2}"/>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814441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DDBCE8-F60C-4E3A-83C0-BDE8DD2DE1FD}"/>
              </a:ext>
            </a:extLst>
          </p:cNvPr>
          <p:cNvSpPr>
            <a:spLocks noGrp="1"/>
          </p:cNvSpPr>
          <p:nvPr>
            <p:ph type="title"/>
          </p:nvPr>
        </p:nvSpPr>
        <p:spPr>
          <a:xfrm>
            <a:off x="448056" y="388800"/>
            <a:ext cx="11301984" cy="1141200"/>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BC57F-72F2-48BC-B1EE-1F2C6155D72E}"/>
              </a:ext>
            </a:extLst>
          </p:cNvPr>
          <p:cNvSpPr>
            <a:spLocks noGrp="1"/>
          </p:cNvSpPr>
          <p:nvPr>
            <p:ph type="body" idx="1"/>
          </p:nvPr>
        </p:nvSpPr>
        <p:spPr>
          <a:xfrm>
            <a:off x="448056" y="1733550"/>
            <a:ext cx="11293200" cy="3783013"/>
          </a:xfrm>
          <a:prstGeom prst="rect">
            <a:avLst/>
          </a:prstGeom>
        </p:spPr>
        <p:txBody>
          <a:bodyPr vert="horz" lIns="0" tIns="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930FBC45-A4BC-4EE5-82B1-8BC79122559A}"/>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6" name="Slide Number Placeholder 5">
            <a:extLst>
              <a:ext uri="{FF2B5EF4-FFF2-40B4-BE49-F238E27FC236}">
                <a16:creationId xmlns:a16="http://schemas.microsoft.com/office/drawing/2014/main" id="{725E1300-1995-409E-B058-59180872B694}"/>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10" name="Date Placeholder 3">
            <a:extLst>
              <a:ext uri="{FF2B5EF4-FFF2-40B4-BE49-F238E27FC236}">
                <a16:creationId xmlns:a16="http://schemas.microsoft.com/office/drawing/2014/main" id="{639030E9-7F3B-403F-96B2-7C2C627C30A0}"/>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Tree>
    <p:extLst>
      <p:ext uri="{BB962C8B-B14F-4D97-AF65-F5344CB8AC3E}">
        <p14:creationId xmlns:p14="http://schemas.microsoft.com/office/powerpoint/2010/main" val="62311258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74" r:id="rId13"/>
  </p:sldLayoutIdLst>
  <p:hf hdr="0"/>
  <p:txStyles>
    <p:titleStyle>
      <a:lvl1pPr algn="l" defTabSz="914400" rtl="0" eaLnBrk="1" latinLnBrk="0" hangingPunct="1">
        <a:lnSpc>
          <a:spcPct val="100000"/>
        </a:lnSpc>
        <a:spcBef>
          <a:spcPct val="0"/>
        </a:spcBef>
        <a:buNone/>
        <a:defRPr sz="2800" i="1" kern="1200">
          <a:solidFill>
            <a:schemeClr val="tx2"/>
          </a:solidFill>
          <a:latin typeface="+mj-lt"/>
          <a:ea typeface="+mj-ea"/>
          <a:cs typeface="+mj-cs"/>
        </a:defRPr>
      </a:lvl1pPr>
    </p:titleStyle>
    <p:bodyStyle>
      <a:lvl1pPr marL="450000" indent="-448056" algn="l" defTabSz="914400" rtl="0" eaLnBrk="1" latinLnBrk="0" hangingPunct="1">
        <a:lnSpc>
          <a:spcPct val="140000"/>
        </a:lnSpc>
        <a:spcBef>
          <a:spcPts val="10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1pPr>
      <a:lvl2pPr marL="9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2pPr>
      <a:lvl3pPr marL="13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3pPr>
      <a:lvl4pPr marL="18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4pPr>
      <a:lvl5pPr marL="22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48">
          <p15:clr>
            <a:srgbClr val="F26B43"/>
          </p15:clr>
        </p15:guide>
        <p15:guide id="2" pos="279">
          <p15:clr>
            <a:srgbClr val="F26B43"/>
          </p15:clr>
        </p15:guide>
        <p15:guide id="3" pos="1232">
          <p15:clr>
            <a:srgbClr val="5ACBF0"/>
          </p15:clr>
        </p15:guide>
        <p15:guide id="4" pos="1527">
          <p15:clr>
            <a:srgbClr val="5ACBF0"/>
          </p15:clr>
        </p15:guide>
        <p15:guide id="5" pos="2457">
          <p15:clr>
            <a:srgbClr val="5ACBF0"/>
          </p15:clr>
        </p15:guide>
        <p15:guide id="6" pos="2751">
          <p15:clr>
            <a:srgbClr val="5ACBF0"/>
          </p15:clr>
        </p15:guide>
        <p15:guide id="7" pos="3704">
          <p15:clr>
            <a:srgbClr val="5ACBF0"/>
          </p15:clr>
        </p15:guide>
        <p15:guide id="8" pos="3976">
          <p15:clr>
            <a:srgbClr val="5ACBF0"/>
          </p15:clr>
        </p15:guide>
        <p15:guide id="9" pos="4929">
          <p15:clr>
            <a:srgbClr val="5ACBF0"/>
          </p15:clr>
        </p15:guide>
        <p15:guide id="10" pos="5201">
          <p15:clr>
            <a:srgbClr val="5ACBF0"/>
          </p15:clr>
        </p15:guide>
        <p15:guide id="11" pos="6153">
          <p15:clr>
            <a:srgbClr val="5ACBF0"/>
          </p15:clr>
        </p15:guide>
        <p15:guide id="12" pos="6448">
          <p15:clr>
            <a:srgbClr val="5ACBF0"/>
          </p15:clr>
        </p15:guide>
        <p15:guide id="13" pos="7401">
          <p15:clr>
            <a:srgbClr val="F26B43"/>
          </p15:clr>
        </p15:guide>
        <p15:guide id="14" orient="horz" pos="3475">
          <p15:clr>
            <a:srgbClr val="F26B43"/>
          </p15:clr>
        </p15:guide>
        <p15:guide id="15" orient="horz" pos="278">
          <p15:clr>
            <a:srgbClr val="F26B43"/>
          </p15:clr>
        </p15:guide>
        <p15:guide id="16" orient="horz" pos="2886">
          <p15:clr>
            <a:srgbClr val="5ACBF0"/>
          </p15:clr>
        </p15:guide>
        <p15:guide id="17" orient="horz" pos="2591">
          <p15:clr>
            <a:srgbClr val="5ACBF0"/>
          </p15:clr>
        </p15:guide>
        <p15:guide id="18" orient="horz" pos="2024">
          <p15:clr>
            <a:srgbClr val="5ACBF0"/>
          </p15:clr>
        </p15:guide>
        <p15:guide id="19" orient="horz" pos="1729">
          <p15:clr>
            <a:srgbClr val="5ACBF0"/>
          </p15:clr>
        </p15:guide>
        <p15:guide id="20" orient="horz" pos="1162">
          <p15:clr>
            <a:srgbClr val="5ACBF0"/>
          </p15:clr>
        </p15:guide>
        <p15:guide id="21" orient="horz" pos="867">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530845D-8585-DF76-6DD1-CF17A074C7F7}"/>
              </a:ext>
            </a:extLst>
          </p:cNvPr>
          <p:cNvPicPr>
            <a:picLocks noGrp="1" noChangeAspect="1"/>
          </p:cNvPicPr>
          <p:nvPr>
            <p:ph type="pic" sz="quarter" idx="10"/>
          </p:nvPr>
        </p:nvPicPr>
        <p:blipFill>
          <a:blip r:embed="rId2"/>
          <a:srcRect l="19403" r="19403"/>
          <a:stretch>
            <a:fillRect/>
          </a:stretch>
        </p:blipFill>
        <p:spPr>
          <a:xfrm>
            <a:off x="0" y="0"/>
            <a:ext cx="5880100" cy="6857999"/>
          </a:xfrm>
        </p:spPr>
      </p:pic>
      <p:sp>
        <p:nvSpPr>
          <p:cNvPr id="4" name="Title 3">
            <a:extLst>
              <a:ext uri="{FF2B5EF4-FFF2-40B4-BE49-F238E27FC236}">
                <a16:creationId xmlns:a16="http://schemas.microsoft.com/office/drawing/2014/main" id="{4A21F7C9-5828-4AED-834A-87AEA2281531}"/>
              </a:ext>
            </a:extLst>
          </p:cNvPr>
          <p:cNvSpPr>
            <a:spLocks noGrp="1"/>
          </p:cNvSpPr>
          <p:nvPr>
            <p:ph type="ctrTitle"/>
          </p:nvPr>
        </p:nvSpPr>
        <p:spPr>
          <a:xfrm>
            <a:off x="7160002" y="447675"/>
            <a:ext cx="4047689" cy="3401568"/>
          </a:xfrm>
        </p:spPr>
        <p:txBody>
          <a:bodyPr>
            <a:normAutofit/>
          </a:bodyPr>
          <a:lstStyle/>
          <a:p>
            <a:pPr algn="r"/>
            <a:r>
              <a:rPr lang="en-US" sz="4800" dirty="0">
                <a:solidFill>
                  <a:schemeClr val="tx1"/>
                </a:solidFill>
              </a:rPr>
              <a:t>Obscurantist Epistemic</a:t>
            </a:r>
            <a:br>
              <a:rPr lang="en-US" sz="4800" dirty="0">
                <a:solidFill>
                  <a:schemeClr val="tx1"/>
                </a:solidFill>
              </a:rPr>
            </a:br>
            <a:r>
              <a:rPr lang="en-US" sz="4800" dirty="0">
                <a:solidFill>
                  <a:schemeClr val="tx1"/>
                </a:solidFill>
              </a:rPr>
              <a:t>Manipulation</a:t>
            </a:r>
          </a:p>
        </p:txBody>
      </p:sp>
      <p:sp>
        <p:nvSpPr>
          <p:cNvPr id="5" name="Subtitle 4">
            <a:extLst>
              <a:ext uri="{FF2B5EF4-FFF2-40B4-BE49-F238E27FC236}">
                <a16:creationId xmlns:a16="http://schemas.microsoft.com/office/drawing/2014/main" id="{6B2940A3-1B97-4EDD-B073-C632DA7FF7C2}"/>
              </a:ext>
            </a:extLst>
          </p:cNvPr>
          <p:cNvSpPr>
            <a:spLocks noGrp="1"/>
          </p:cNvSpPr>
          <p:nvPr>
            <p:ph type="subTitle" idx="1"/>
          </p:nvPr>
        </p:nvSpPr>
        <p:spPr>
          <a:xfrm>
            <a:off x="6174296" y="4471415"/>
            <a:ext cx="6017703" cy="1938910"/>
          </a:xfrm>
        </p:spPr>
        <p:txBody>
          <a:bodyPr>
            <a:noAutofit/>
          </a:bodyPr>
          <a:lstStyle/>
          <a:p>
            <a:pPr algn="r"/>
            <a:r>
              <a:rPr lang="en-US" dirty="0">
                <a:solidFill>
                  <a:schemeClr val="tx1">
                    <a:alpha val="55000"/>
                  </a:schemeClr>
                </a:solidFill>
                <a:latin typeface="+mj-lt"/>
              </a:rPr>
              <a:t>Benjamin Winokur (University of Macau)</a:t>
            </a:r>
          </a:p>
          <a:p>
            <a:pPr algn="r"/>
            <a:r>
              <a:rPr lang="en-US" dirty="0">
                <a:solidFill>
                  <a:schemeClr val="tx1">
                    <a:alpha val="55000"/>
                  </a:schemeClr>
                </a:solidFill>
                <a:latin typeface="+mj-lt"/>
              </a:rPr>
              <a:t>November 8</a:t>
            </a:r>
            <a:r>
              <a:rPr lang="en-US" baseline="30000" dirty="0">
                <a:solidFill>
                  <a:schemeClr val="tx1">
                    <a:alpha val="55000"/>
                  </a:schemeClr>
                </a:solidFill>
                <a:latin typeface="+mj-lt"/>
              </a:rPr>
              <a:t>th</a:t>
            </a:r>
            <a:r>
              <a:rPr lang="en-US" dirty="0">
                <a:solidFill>
                  <a:schemeClr val="tx1">
                    <a:alpha val="55000"/>
                  </a:schemeClr>
                </a:solidFill>
                <a:latin typeface="+mj-lt"/>
              </a:rPr>
              <a:t>, 2024</a:t>
            </a:r>
          </a:p>
          <a:p>
            <a:pPr algn="r"/>
            <a:r>
              <a:rPr lang="en-US" dirty="0">
                <a:solidFill>
                  <a:schemeClr val="tx1">
                    <a:alpha val="55000"/>
                  </a:schemeClr>
                </a:solidFill>
                <a:latin typeface="+mj-lt"/>
              </a:rPr>
              <a:t>East China Normal University</a:t>
            </a:r>
          </a:p>
        </p:txBody>
      </p:sp>
    </p:spTree>
    <p:extLst>
      <p:ext uri="{BB962C8B-B14F-4D97-AF65-F5344CB8AC3E}">
        <p14:creationId xmlns:p14="http://schemas.microsoft.com/office/powerpoint/2010/main" val="1325035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 (Familiar?) Scenario</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t>Janet is curious about Jagmeet’s doctoral thesis on Ancient Greek metaphysics, and so she asks him to explain his arguments. </a:t>
            </a:r>
          </a:p>
          <a:p>
            <a:pPr>
              <a:lnSpc>
                <a:spcPct val="110000"/>
              </a:lnSpc>
              <a:spcBef>
                <a:spcPts val="0"/>
              </a:spcBef>
            </a:pPr>
            <a:endParaRPr lang="en-US" dirty="0"/>
          </a:p>
          <a:p>
            <a:pPr>
              <a:lnSpc>
                <a:spcPct val="110000"/>
              </a:lnSpc>
              <a:spcBef>
                <a:spcPts val="0"/>
              </a:spcBef>
            </a:pPr>
            <a:r>
              <a:rPr lang="en-US" dirty="0"/>
              <a:t>Jagmeet responds to Janet with vague, fancy-sounding words.</a:t>
            </a:r>
          </a:p>
          <a:p>
            <a:pPr>
              <a:lnSpc>
                <a:spcPct val="110000"/>
              </a:lnSpc>
              <a:spcBef>
                <a:spcPts val="0"/>
              </a:spcBef>
            </a:pPr>
            <a:endParaRPr lang="en-US" dirty="0"/>
          </a:p>
          <a:p>
            <a:pPr>
              <a:lnSpc>
                <a:spcPct val="110000"/>
              </a:lnSpc>
              <a:spcBef>
                <a:spcPts val="0"/>
              </a:spcBef>
            </a:pPr>
            <a:r>
              <a:rPr lang="en-US" dirty="0"/>
              <a:t>What he says </a:t>
            </a:r>
            <a:r>
              <a:rPr lang="en-US" i="1" dirty="0"/>
              <a:t>seems significant, </a:t>
            </a:r>
            <a:r>
              <a:rPr lang="en-US" dirty="0"/>
              <a:t>but Janet doesn’t quite understand him.</a:t>
            </a:r>
          </a:p>
          <a:p>
            <a:pPr>
              <a:lnSpc>
                <a:spcPct val="110000"/>
              </a:lnSpc>
              <a:spcBef>
                <a:spcPts val="0"/>
              </a:spcBef>
            </a:pPr>
            <a:endParaRPr lang="en-US" dirty="0"/>
          </a:p>
          <a:p>
            <a:pPr>
              <a:lnSpc>
                <a:spcPct val="110000"/>
              </a:lnSpc>
              <a:spcBef>
                <a:spcPts val="0"/>
              </a:spcBef>
            </a:pPr>
            <a:r>
              <a:rPr lang="en-US" dirty="0"/>
              <a:t>She thinks to herself “Jagmeet seems to understand Ancient Greek metaphysics more deeply than I do…that’s why I can’t understand his arguments!”</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a:t>
            </a:fld>
            <a:endParaRPr lang="en-US" dirty="0"/>
          </a:p>
        </p:txBody>
      </p:sp>
    </p:spTree>
    <p:extLst>
      <p:ext uri="{BB962C8B-B14F-4D97-AF65-F5344CB8AC3E}">
        <p14:creationId xmlns:p14="http://schemas.microsoft.com/office/powerpoint/2010/main" val="295868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as Epistemic Manipulation</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t>Jagmeet may be guilty of </a:t>
            </a:r>
            <a:r>
              <a:rPr lang="en-US" b="1" dirty="0"/>
              <a:t>epistemic manipulation</a:t>
            </a:r>
            <a:r>
              <a:rPr lang="en-US" dirty="0"/>
              <a:t>.</a:t>
            </a:r>
            <a:endParaRPr lang="en-US" b="1" dirty="0"/>
          </a:p>
          <a:p>
            <a:pPr>
              <a:lnSpc>
                <a:spcPct val="110000"/>
              </a:lnSpc>
              <a:spcBef>
                <a:spcPts val="0"/>
              </a:spcBef>
            </a:pPr>
            <a:endParaRPr lang="en-US" b="1" dirty="0"/>
          </a:p>
          <a:p>
            <a:pPr>
              <a:lnSpc>
                <a:spcPct val="110000"/>
              </a:lnSpc>
              <a:spcBef>
                <a:spcPts val="0"/>
              </a:spcBef>
            </a:pPr>
            <a:r>
              <a:rPr lang="en-US" dirty="0"/>
              <a:t>But what sort of epistemic manipulation? I propose the label: </a:t>
            </a:r>
            <a:r>
              <a:rPr lang="en-US" b="1" dirty="0"/>
              <a:t>obscurantism.</a:t>
            </a:r>
          </a:p>
          <a:p>
            <a:pPr>
              <a:lnSpc>
                <a:spcPct val="110000"/>
              </a:lnSpc>
              <a:spcBef>
                <a:spcPts val="0"/>
              </a:spcBef>
            </a:pPr>
            <a:endParaRPr lang="en-US" b="1" dirty="0"/>
          </a:p>
          <a:p>
            <a:pPr>
              <a:lnSpc>
                <a:spcPct val="110000"/>
              </a:lnSpc>
              <a:spcBef>
                <a:spcPts val="0"/>
              </a:spcBef>
            </a:pPr>
            <a:r>
              <a:rPr lang="en-US" dirty="0"/>
              <a:t>On my usage, ’obscurantism’ is an epistemically manipulative attempt to mislead a would-be victim into:</a:t>
            </a:r>
          </a:p>
          <a:p>
            <a:pPr>
              <a:lnSpc>
                <a:spcPct val="110000"/>
              </a:lnSpc>
              <a:spcBef>
                <a:spcPts val="0"/>
              </a:spcBef>
            </a:pPr>
            <a:endParaRPr lang="en-US" dirty="0"/>
          </a:p>
          <a:p>
            <a:pPr marL="1357200" lvl="1" indent="-457200">
              <a:lnSpc>
                <a:spcPct val="110000"/>
              </a:lnSpc>
              <a:spcBef>
                <a:spcPts val="0"/>
              </a:spcBef>
              <a:buFont typeface="+mj-lt"/>
              <a:buAutoNum type="arabicPeriod"/>
            </a:pPr>
            <a:r>
              <a:rPr lang="en-US" sz="2400" dirty="0"/>
              <a:t>Regarding herself as insufficiently competent to engage deeply with a domain of inquiry (</a:t>
            </a:r>
            <a:r>
              <a:rPr lang="en-US" sz="2400" b="1" dirty="0"/>
              <a:t>manipulated</a:t>
            </a:r>
            <a:r>
              <a:rPr lang="en-US" sz="2400" dirty="0"/>
              <a:t> </a:t>
            </a:r>
            <a:r>
              <a:rPr lang="en-US" sz="2400" b="1" dirty="0"/>
              <a:t>epistemic self-doubt</a:t>
            </a:r>
            <a:r>
              <a:rPr lang="en-US" sz="2400" dirty="0"/>
              <a:t>)</a:t>
            </a:r>
          </a:p>
          <a:p>
            <a:pPr marL="1357200" lvl="1" indent="-457200">
              <a:lnSpc>
                <a:spcPct val="110000"/>
              </a:lnSpc>
              <a:spcBef>
                <a:spcPts val="0"/>
              </a:spcBef>
              <a:buFont typeface="+mj-lt"/>
              <a:buAutoNum type="arabicPeriod"/>
            </a:pPr>
            <a:r>
              <a:rPr lang="en-US" sz="2400" dirty="0"/>
              <a:t>Regarding the obfuscator as having deeper epistemic competence with respect to that domain (</a:t>
            </a:r>
            <a:r>
              <a:rPr lang="en-US" sz="2400" b="1" dirty="0"/>
              <a:t>manipulated</a:t>
            </a:r>
            <a:r>
              <a:rPr lang="en-US" sz="2400" dirty="0"/>
              <a:t> </a:t>
            </a:r>
            <a:r>
              <a:rPr lang="en-US" sz="2400" b="1" dirty="0"/>
              <a:t>epistemic deference</a:t>
            </a:r>
            <a:r>
              <a:rPr lang="en-US" sz="2400" dirty="0"/>
              <a:t>)</a:t>
            </a:r>
          </a:p>
          <a:p>
            <a:pPr lvl="1" indent="0">
              <a:lnSpc>
                <a:spcPct val="110000"/>
              </a:lnSpc>
              <a:spcBef>
                <a:spcPts val="0"/>
              </a:spcBef>
              <a:buNone/>
            </a:pPr>
            <a:endParaRPr lang="en-US" sz="2000" dirty="0"/>
          </a:p>
          <a:p>
            <a:pPr lvl="1" indent="0">
              <a:lnSpc>
                <a:spcPct val="110000"/>
              </a:lnSpc>
              <a:spcBef>
                <a:spcPts val="0"/>
              </a:spcBef>
              <a:buNone/>
            </a:pPr>
            <a:endParaRPr lang="en-US" sz="200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a:t>
            </a:fld>
            <a:endParaRPr lang="en-US" dirty="0"/>
          </a:p>
        </p:txBody>
      </p:sp>
    </p:spTree>
    <p:extLst>
      <p:ext uri="{BB962C8B-B14F-4D97-AF65-F5344CB8AC3E}">
        <p14:creationId xmlns:p14="http://schemas.microsoft.com/office/powerpoint/2010/main" val="238313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US" i="0" dirty="0"/>
              <a:t>Obscurantism: First Approximation</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2130804"/>
            <a:ext cx="11565086" cy="4022164"/>
          </a:xfrm>
        </p:spPr>
        <p:txBody>
          <a:bodyPr>
            <a:normAutofit/>
          </a:bodyPr>
          <a:lstStyle/>
          <a:p>
            <a:pPr>
              <a:lnSpc>
                <a:spcPct val="110000"/>
              </a:lnSpc>
              <a:spcBef>
                <a:spcPts val="0"/>
              </a:spcBef>
            </a:pPr>
            <a:endParaRPr lang="en-US" dirty="0"/>
          </a:p>
          <a:p>
            <a:pPr>
              <a:lnSpc>
                <a:spcPct val="110000"/>
              </a:lnSpc>
              <a:spcBef>
                <a:spcPts val="0"/>
              </a:spcBef>
            </a:pPr>
            <a:endParaRPr lang="en-US" sz="2000" dirty="0"/>
          </a:p>
          <a:p>
            <a:pPr marL="451944" lvl="1" indent="0">
              <a:lnSpc>
                <a:spcPct val="110000"/>
              </a:lnSpc>
              <a:spcBef>
                <a:spcPts val="0"/>
              </a:spcBef>
              <a:buNone/>
            </a:pPr>
            <a:r>
              <a:rPr lang="en-US" sz="2400" b="1" dirty="0"/>
              <a:t>First description</a:t>
            </a:r>
            <a:r>
              <a:rPr lang="en-US" sz="2400" dirty="0"/>
              <a:t>:</a:t>
            </a:r>
            <a:r>
              <a:rPr lang="en-US" sz="2400" b="1" dirty="0"/>
              <a:t> </a:t>
            </a:r>
            <a:r>
              <a:rPr lang="en-US" sz="2400" dirty="0"/>
              <a:t>obscurantist epistemic manipulators inflict manipulated epistemic self-doubt and manipulated epistemic deference on their victims via </a:t>
            </a:r>
            <a:r>
              <a:rPr lang="en-US" sz="2400" i="1" dirty="0"/>
              <a:t>seductively unclear</a:t>
            </a:r>
            <a:r>
              <a:rPr lang="en-US" sz="2400" dirty="0"/>
              <a:t> speech/text.</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4</a:t>
            </a:fld>
            <a:endParaRPr lang="en-US" dirty="0"/>
          </a:p>
        </p:txBody>
      </p:sp>
    </p:spTree>
    <p:extLst>
      <p:ext uri="{BB962C8B-B14F-4D97-AF65-F5344CB8AC3E}">
        <p14:creationId xmlns:p14="http://schemas.microsoft.com/office/powerpoint/2010/main" val="257322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t>Consider extant discussions of obscurantism</a:t>
            </a:r>
            <a:endParaRPr lang="en-US" dirty="0">
              <a:solidFill>
                <a:srgbClr val="FFFF00">
                  <a:alpha val="55000"/>
                </a:srgbClr>
              </a:solidFill>
            </a:endParaRPr>
          </a:p>
          <a:p>
            <a:pPr marL="459144" indent="-457200">
              <a:lnSpc>
                <a:spcPct val="110000"/>
              </a:lnSpc>
              <a:spcBef>
                <a:spcPts val="0"/>
              </a:spcBef>
              <a:buFont typeface="+mj-lt"/>
              <a:buAutoNum type="arabicPeriod"/>
            </a:pPr>
            <a:r>
              <a:rPr lang="en-US" dirty="0"/>
              <a:t>Give a provisional analysis of obscurantism</a:t>
            </a:r>
          </a:p>
          <a:p>
            <a:pPr marL="459144" indent="-457200">
              <a:lnSpc>
                <a:spcPct val="110000"/>
              </a:lnSpc>
              <a:spcBef>
                <a:spcPts val="0"/>
              </a:spcBef>
              <a:buFont typeface="+mj-lt"/>
              <a:buAutoNum type="arabicPeriod"/>
            </a:pPr>
            <a:r>
              <a:rPr lang="en-US" dirty="0"/>
              <a:t>Analyze seductive unclarity as </a:t>
            </a:r>
            <a:r>
              <a:rPr lang="en-US" i="1" dirty="0"/>
              <a:t>seductively unclear nonsense</a:t>
            </a:r>
            <a:r>
              <a:rPr lang="en-US" dirty="0"/>
              <a:t> (thus supplementing my provisional analysis of obscurantism)</a:t>
            </a:r>
          </a:p>
          <a:p>
            <a:pPr marL="459144" indent="-457200">
              <a:lnSpc>
                <a:spcPct val="110000"/>
              </a:lnSpc>
              <a:spcBef>
                <a:spcPts val="0"/>
              </a:spcBef>
              <a:buFont typeface="+mj-lt"/>
              <a:buAutoNum type="arabicPeriod"/>
            </a:pPr>
            <a:r>
              <a:rPr lang="en-US" dirty="0"/>
              <a:t>Give an account of obscurantist epistemic manipulation</a:t>
            </a:r>
          </a:p>
          <a:p>
            <a:pPr marL="459144" indent="-457200">
              <a:lnSpc>
                <a:spcPct val="110000"/>
              </a:lnSpc>
              <a:spcBef>
                <a:spcPts val="0"/>
              </a:spcBef>
              <a:buFont typeface="+mj-lt"/>
              <a:buAutoNum type="arabicPeriod"/>
            </a:pPr>
            <a:r>
              <a:rPr lang="en-US" dirty="0"/>
              <a:t>Discuss how obscurantism can be weaponized in tandem with seductive </a:t>
            </a:r>
            <a:r>
              <a:rPr lang="en-US" i="1" dirty="0"/>
              <a:t>clarity </a:t>
            </a:r>
            <a:r>
              <a:rPr lang="en-US" dirty="0"/>
              <a:t>(thus analyzing a role for obscurantism in wider epistemic manipulation campaigns)</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5</a:t>
            </a:fld>
            <a:endParaRPr lang="en-US" dirty="0"/>
          </a:p>
        </p:txBody>
      </p:sp>
    </p:spTree>
    <p:extLst>
      <p:ext uri="{BB962C8B-B14F-4D97-AF65-F5344CB8AC3E}">
        <p14:creationId xmlns:p14="http://schemas.microsoft.com/office/powerpoint/2010/main" val="60502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solidFill>
                  <a:srgbClr val="FFFF00">
                    <a:alpha val="55000"/>
                  </a:srgbClr>
                </a:solidFill>
              </a:rPr>
              <a:t>Consider extant discussions of obscurantism</a:t>
            </a:r>
          </a:p>
          <a:p>
            <a:pPr marL="459144" indent="-457200">
              <a:lnSpc>
                <a:spcPct val="110000"/>
              </a:lnSpc>
              <a:spcBef>
                <a:spcPts val="0"/>
              </a:spcBef>
              <a:buFont typeface="+mj-lt"/>
              <a:buAutoNum type="arabicPeriod"/>
            </a:pPr>
            <a:r>
              <a:rPr lang="en-US" dirty="0"/>
              <a:t>Give a provisional analysis of obscurantism</a:t>
            </a:r>
          </a:p>
          <a:p>
            <a:pPr marL="459144" indent="-457200">
              <a:lnSpc>
                <a:spcPct val="110000"/>
              </a:lnSpc>
              <a:spcBef>
                <a:spcPts val="0"/>
              </a:spcBef>
              <a:buFont typeface="+mj-lt"/>
              <a:buAutoNum type="arabicPeriod"/>
            </a:pPr>
            <a:r>
              <a:rPr lang="en-US" dirty="0"/>
              <a:t>Analyze seductive unclarity as </a:t>
            </a:r>
            <a:r>
              <a:rPr lang="en-US" i="1" dirty="0"/>
              <a:t>seductively unclear nonsense</a:t>
            </a:r>
            <a:r>
              <a:rPr lang="en-US" dirty="0"/>
              <a:t> (thus supplementing my provisional analysis of obscurantism)</a:t>
            </a:r>
          </a:p>
          <a:p>
            <a:pPr marL="459144" indent="-457200">
              <a:lnSpc>
                <a:spcPct val="110000"/>
              </a:lnSpc>
              <a:spcBef>
                <a:spcPts val="0"/>
              </a:spcBef>
              <a:buFont typeface="+mj-lt"/>
              <a:buAutoNum type="arabicPeriod"/>
            </a:pPr>
            <a:r>
              <a:rPr lang="en-US" dirty="0"/>
              <a:t>Give an account of obscurantist epistemic manipulation</a:t>
            </a:r>
          </a:p>
          <a:p>
            <a:pPr marL="459144" indent="-457200">
              <a:lnSpc>
                <a:spcPct val="110000"/>
              </a:lnSpc>
              <a:spcBef>
                <a:spcPts val="0"/>
              </a:spcBef>
              <a:buFont typeface="+mj-lt"/>
              <a:buAutoNum type="arabicPeriod"/>
            </a:pPr>
            <a:r>
              <a:rPr lang="en-US" dirty="0"/>
              <a:t>Discuss how obscurantism can be weaponized in tandem with seductive </a:t>
            </a:r>
            <a:r>
              <a:rPr lang="en-US" i="1" dirty="0"/>
              <a:t>clarity </a:t>
            </a:r>
            <a:r>
              <a:rPr lang="en-US" dirty="0"/>
              <a:t>(thus analyzing a role for obscurantism in wider epistemic manipulation campaigns)</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6</a:t>
            </a:fld>
            <a:endParaRPr lang="en-US" dirty="0"/>
          </a:p>
        </p:txBody>
      </p:sp>
    </p:spTree>
    <p:extLst>
      <p:ext uri="{BB962C8B-B14F-4D97-AF65-F5344CB8AC3E}">
        <p14:creationId xmlns:p14="http://schemas.microsoft.com/office/powerpoint/2010/main" val="2752316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Ground Clearing</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t>Is obscurantism just a kind of “bullshit” (cf. Frankfurt 2005)? </a:t>
            </a:r>
          </a:p>
          <a:p>
            <a:pPr>
              <a:lnSpc>
                <a:spcPct val="110000"/>
              </a:lnSpc>
              <a:spcBef>
                <a:spcPts val="0"/>
              </a:spcBef>
            </a:pPr>
            <a:endParaRPr lang="en-US" dirty="0"/>
          </a:p>
          <a:p>
            <a:pPr>
              <a:lnSpc>
                <a:spcPct val="110000"/>
              </a:lnSpc>
              <a:spcBef>
                <a:spcPts val="0"/>
              </a:spcBef>
            </a:pPr>
            <a:r>
              <a:rPr lang="en-US" dirty="0"/>
              <a:t>One does find talk of </a:t>
            </a:r>
            <a:r>
              <a:rPr lang="en-US" dirty="0">
                <a:solidFill>
                  <a:srgbClr val="FFC000">
                    <a:alpha val="55000"/>
                  </a:srgbClr>
                </a:solidFill>
              </a:rPr>
              <a:t>“obscurantist bullshit” </a:t>
            </a:r>
            <a:r>
              <a:rPr lang="en-US" dirty="0"/>
              <a:t>/ </a:t>
            </a:r>
            <a:r>
              <a:rPr lang="en-US" dirty="0">
                <a:solidFill>
                  <a:srgbClr val="FFC000">
                    <a:alpha val="55000"/>
                  </a:srgbClr>
                </a:solidFill>
              </a:rPr>
              <a:t>“obscurantist bullshitters”</a:t>
            </a:r>
            <a:r>
              <a:rPr lang="en-US" dirty="0"/>
              <a:t> in the epistemological literature (Bien 2021)</a:t>
            </a:r>
          </a:p>
          <a:p>
            <a:pPr>
              <a:lnSpc>
                <a:spcPct val="110000"/>
              </a:lnSpc>
              <a:spcBef>
                <a:spcPts val="0"/>
              </a:spcBef>
            </a:pPr>
            <a:endParaRPr lang="en-US" dirty="0"/>
          </a:p>
          <a:p>
            <a:pPr>
              <a:lnSpc>
                <a:spcPct val="110000"/>
              </a:lnSpc>
              <a:spcBef>
                <a:spcPts val="0"/>
              </a:spcBef>
            </a:pPr>
            <a:r>
              <a:rPr lang="en-US" i="1" dirty="0"/>
              <a:t>A reason for caution</a:t>
            </a:r>
            <a:r>
              <a:rPr lang="en-US" dirty="0"/>
              <a:t>: the obscurantist </a:t>
            </a:r>
            <a:r>
              <a:rPr lang="en-US" dirty="0">
                <a:solidFill>
                  <a:srgbClr val="FFC000">
                    <a:alpha val="55000"/>
                  </a:srgbClr>
                </a:solidFill>
              </a:rPr>
              <a:t>“may be dazzling us on purpose”</a:t>
            </a:r>
            <a:r>
              <a:rPr lang="en-US" dirty="0"/>
              <a:t>, whereas the bullshitter may not be trying to do this (</a:t>
            </a:r>
            <a:r>
              <a:rPr lang="en-US" dirty="0" err="1"/>
              <a:t>Buekens</a:t>
            </a:r>
            <a:r>
              <a:rPr lang="en-US" dirty="0"/>
              <a:t> &amp; </a:t>
            </a:r>
            <a:r>
              <a:rPr lang="en-US" dirty="0" err="1"/>
              <a:t>Boudry</a:t>
            </a:r>
            <a:r>
              <a:rPr lang="en-US" dirty="0"/>
              <a:t> 2014: 2)</a:t>
            </a:r>
          </a:p>
          <a:p>
            <a:pPr>
              <a:lnSpc>
                <a:spcPct val="110000"/>
              </a:lnSpc>
              <a:spcBef>
                <a:spcPts val="0"/>
              </a:spcBef>
            </a:pPr>
            <a:endParaRPr lang="en-US" dirty="0"/>
          </a:p>
          <a:p>
            <a:pPr>
              <a:lnSpc>
                <a:spcPct val="110000"/>
              </a:lnSpc>
              <a:spcBef>
                <a:spcPts val="0"/>
              </a:spcBef>
            </a:pPr>
            <a:r>
              <a:rPr lang="en-US" dirty="0"/>
              <a:t>So I am not interested in </a:t>
            </a:r>
            <a:r>
              <a:rPr lang="en-US" i="1" dirty="0"/>
              <a:t>everything </a:t>
            </a:r>
            <a:r>
              <a:rPr lang="en-US" dirty="0"/>
              <a:t>that goes by the label ‘obscurantism’ or ‘obscurantist bullshit’</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7</a:t>
            </a:fld>
            <a:endParaRPr lang="en-US" dirty="0"/>
          </a:p>
        </p:txBody>
      </p:sp>
    </p:spTree>
    <p:extLst>
      <p:ext uri="{BB962C8B-B14F-4D97-AF65-F5344CB8AC3E}">
        <p14:creationId xmlns:p14="http://schemas.microsoft.com/office/powerpoint/2010/main" val="197483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(1)</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gn="ctr">
              <a:lnSpc>
                <a:spcPct val="110000"/>
              </a:lnSpc>
              <a:spcBef>
                <a:spcPts val="0"/>
              </a:spcBef>
            </a:pPr>
            <a:endParaRPr lang="en-US" dirty="0"/>
          </a:p>
          <a:p>
            <a:pPr algn="ctr">
              <a:lnSpc>
                <a:spcPct val="110000"/>
              </a:lnSpc>
              <a:spcBef>
                <a:spcPts val="0"/>
              </a:spcBef>
            </a:pPr>
            <a:r>
              <a:rPr lang="en-US" dirty="0">
                <a:solidFill>
                  <a:srgbClr val="FFC000">
                    <a:alpha val="55000"/>
                  </a:srgbClr>
                </a:solidFill>
              </a:rPr>
              <a:t>“[O]</a:t>
            </a:r>
            <a:r>
              <a:rPr lang="en-US" dirty="0" err="1">
                <a:solidFill>
                  <a:srgbClr val="FFC000">
                    <a:alpha val="55000"/>
                  </a:srgbClr>
                </a:solidFill>
              </a:rPr>
              <a:t>bscurantism</a:t>
            </a:r>
            <a:r>
              <a:rPr lang="en-US" dirty="0">
                <a:solidFill>
                  <a:srgbClr val="FFC000">
                    <a:alpha val="55000"/>
                  </a:srgbClr>
                </a:solidFill>
              </a:rPr>
              <a:t> works by seducing readers into seeking hidden truths in a text and thereby binding them to pronouncements by getting them engaged in an endless hermeneutic struggle to “understand” the deeper meanings conveyed by the obscurantist” </a:t>
            </a:r>
            <a:r>
              <a:rPr lang="en-US" dirty="0"/>
              <a:t>(</a:t>
            </a:r>
            <a:r>
              <a:rPr lang="en-US" dirty="0" err="1"/>
              <a:t>Buekens</a:t>
            </a:r>
            <a:r>
              <a:rPr lang="en-US" dirty="0"/>
              <a:t> and </a:t>
            </a:r>
            <a:r>
              <a:rPr lang="en-US" dirty="0" err="1"/>
              <a:t>Boudry</a:t>
            </a:r>
            <a:r>
              <a:rPr lang="en-US" dirty="0"/>
              <a:t> 2014, pp. 2-3).</a:t>
            </a:r>
          </a:p>
          <a:p>
            <a:pPr algn="ctr">
              <a:lnSpc>
                <a:spcPct val="110000"/>
              </a:lnSpc>
              <a:spcBef>
                <a:spcPts val="0"/>
              </a:spcBef>
            </a:pPr>
            <a:endParaRPr lang="en-US" dirty="0"/>
          </a:p>
          <a:p>
            <a:pPr marL="344844" indent="-342900">
              <a:lnSpc>
                <a:spcPct val="110000"/>
              </a:lnSpc>
              <a:spcBef>
                <a:spcPts val="0"/>
              </a:spcBef>
              <a:buFont typeface="Arial" panose="020B0604020202020204" pitchFamily="34" charset="0"/>
              <a:buChar char="•"/>
            </a:pPr>
            <a:r>
              <a:rPr lang="en-US" dirty="0"/>
              <a:t>This suggest a conception of obscurantism as an activity of seducing interpreters into serious hermeneutical engagement</a:t>
            </a:r>
          </a:p>
          <a:p>
            <a:pPr marL="344844" indent="-342900">
              <a:lnSpc>
                <a:spcPct val="110000"/>
              </a:lnSpc>
              <a:spcBef>
                <a:spcPts val="0"/>
              </a:spcBef>
              <a:buFont typeface="Arial" panose="020B0604020202020204" pitchFamily="34" charset="0"/>
              <a:buChar char="•"/>
            </a:pPr>
            <a:r>
              <a:rPr lang="en-US" dirty="0"/>
              <a:t>This also suggests a consequence of successful obscurantism: </a:t>
            </a:r>
            <a:r>
              <a:rPr lang="en-US" i="1" dirty="0"/>
              <a:t>endless hermeneutical</a:t>
            </a:r>
            <a:r>
              <a:rPr lang="en-US" dirty="0"/>
              <a:t> </a:t>
            </a:r>
            <a:r>
              <a:rPr lang="en-US" i="1" dirty="0"/>
              <a:t>struggle</a:t>
            </a:r>
            <a:endParaRPr lang="en-US" dirty="0"/>
          </a:p>
          <a:p>
            <a:pPr marL="344844" indent="-342900">
              <a:lnSpc>
                <a:spcPct val="110000"/>
              </a:lnSpc>
              <a:spcBef>
                <a:spcPts val="0"/>
              </a:spcBef>
              <a:buFont typeface="Arial" panose="020B0604020202020204" pitchFamily="34" charset="0"/>
              <a:buChar char="•"/>
            </a:pPr>
            <a:r>
              <a:rPr lang="en-US" dirty="0"/>
              <a:t>No analysis of obscurantist speech/text is provided here</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8</a:t>
            </a:fld>
            <a:endParaRPr lang="en-US" dirty="0"/>
          </a:p>
        </p:txBody>
      </p:sp>
    </p:spTree>
    <p:extLst>
      <p:ext uri="{BB962C8B-B14F-4D97-AF65-F5344CB8AC3E}">
        <p14:creationId xmlns:p14="http://schemas.microsoft.com/office/powerpoint/2010/main" val="428037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(2)</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lnSpcReduction="10000"/>
          </a:bodyPr>
          <a:lstStyle/>
          <a:p>
            <a:pPr algn="ctr">
              <a:lnSpc>
                <a:spcPct val="110000"/>
              </a:lnSpc>
              <a:spcBef>
                <a:spcPts val="0"/>
              </a:spcBef>
            </a:pPr>
            <a:r>
              <a:rPr lang="en-US" dirty="0">
                <a:solidFill>
                  <a:srgbClr val="FFC000">
                    <a:alpha val="55000"/>
                  </a:srgbClr>
                </a:solidFill>
              </a:rPr>
              <a:t>Hegel, installed from above, by the powers that be, as the certified Great Philosopher, was a flat-headed, insipid, nauseating, illiterate charlatan, who reached the pinnacle of audacity in scribbling together and dishing up the craziest mystifying nonsense. This nonsense has been noisily proclaimed as immortal wisdom by mercenary followers and readily accepted as such by all fools, who thus joined into as perfect a chorus of admiration as had ever been heard before…</a:t>
            </a:r>
            <a:r>
              <a:rPr lang="en-US" dirty="0"/>
              <a:t>(Schopenhauer 1888, p. 103)</a:t>
            </a:r>
          </a:p>
          <a:p>
            <a:pPr algn="ctr">
              <a:lnSpc>
                <a:spcPct val="110000"/>
              </a:lnSpc>
              <a:spcBef>
                <a:spcPts val="0"/>
              </a:spcBef>
            </a:pPr>
            <a:endParaRPr lang="en-US" dirty="0"/>
          </a:p>
          <a:p>
            <a:pPr marL="1242900" lvl="1" indent="-342900">
              <a:lnSpc>
                <a:spcPct val="110000"/>
              </a:lnSpc>
              <a:spcBef>
                <a:spcPts val="0"/>
              </a:spcBef>
              <a:buFont typeface="Arial" panose="020B0604020202020204" pitchFamily="34" charset="0"/>
              <a:buChar char="•"/>
            </a:pPr>
            <a:r>
              <a:rPr lang="en-US" sz="2200" dirty="0"/>
              <a:t>This gives no explicit description of the activity of obscurantism</a:t>
            </a:r>
          </a:p>
          <a:p>
            <a:pPr marL="1242900" lvl="1" indent="-342900">
              <a:lnSpc>
                <a:spcPct val="110000"/>
              </a:lnSpc>
              <a:spcBef>
                <a:spcPts val="0"/>
              </a:spcBef>
              <a:buFont typeface="Arial" panose="020B0604020202020204" pitchFamily="34" charset="0"/>
              <a:buChar char="•"/>
            </a:pPr>
            <a:r>
              <a:rPr lang="en-US" sz="2200" dirty="0"/>
              <a:t>This does describe obscurantist </a:t>
            </a:r>
            <a:r>
              <a:rPr lang="en-US" sz="2200" i="1" dirty="0"/>
              <a:t>content</a:t>
            </a:r>
            <a:r>
              <a:rPr lang="en-US" sz="2200" dirty="0"/>
              <a:t> as a kind of </a:t>
            </a:r>
            <a:r>
              <a:rPr lang="en-US" sz="2200" i="1" dirty="0"/>
              <a:t>nonsense</a:t>
            </a:r>
          </a:p>
          <a:p>
            <a:pPr marL="1242900" lvl="1" indent="-342900">
              <a:lnSpc>
                <a:spcPct val="110000"/>
              </a:lnSpc>
              <a:spcBef>
                <a:spcPts val="0"/>
              </a:spcBef>
              <a:buFont typeface="Arial" panose="020B0604020202020204" pitchFamily="34" charset="0"/>
              <a:buChar char="•"/>
            </a:pPr>
            <a:r>
              <a:rPr lang="en-US" sz="2200" dirty="0"/>
              <a:t>This offers another possible consequence of obscurantism: epistemic admiration</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9</a:t>
            </a:fld>
            <a:endParaRPr lang="en-US" dirty="0"/>
          </a:p>
        </p:txBody>
      </p:sp>
    </p:spTree>
    <p:extLst>
      <p:ext uri="{BB962C8B-B14F-4D97-AF65-F5344CB8AC3E}">
        <p14:creationId xmlns:p14="http://schemas.microsoft.com/office/powerpoint/2010/main" val="144810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(3)</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fontScale="92500" lnSpcReduction="10000"/>
          </a:bodyPr>
          <a:lstStyle/>
          <a:p>
            <a:pPr algn="ctr">
              <a:lnSpc>
                <a:spcPct val="110000"/>
              </a:lnSpc>
              <a:spcBef>
                <a:spcPts val="0"/>
              </a:spcBef>
            </a:pPr>
            <a:r>
              <a:rPr lang="en-US" dirty="0">
                <a:solidFill>
                  <a:srgbClr val="FFC000">
                    <a:alpha val="55000"/>
                  </a:srgbClr>
                </a:solidFill>
              </a:rPr>
              <a:t>“Subservient to the oracular voice of Butler’s text, and dazzled by its patina of high-concept abstractness, the imagined reader poses few questions, requests no arguments and no clear definitions of terms…obscurity creates an aura of importance. It also serves another related purpose. It bullies the reader into granting that, since one cannot figure out what is going on, there must be something significant going on, some complexity of thought, where in reality there are often familiar or even shopworn notions, addressed too simply and too casually to add any new dimension of understanding.”</a:t>
            </a:r>
            <a:r>
              <a:rPr lang="en-US" dirty="0"/>
              <a:t> (Nussbaum 1999)</a:t>
            </a:r>
          </a:p>
          <a:p>
            <a:pPr algn="ctr">
              <a:lnSpc>
                <a:spcPct val="110000"/>
              </a:lnSpc>
              <a:spcBef>
                <a:spcPts val="0"/>
              </a:spcBef>
            </a:pPr>
            <a:endParaRPr lang="en-US" dirty="0"/>
          </a:p>
          <a:p>
            <a:pPr marL="1242900" lvl="1" indent="-342900">
              <a:lnSpc>
                <a:spcPct val="110000"/>
              </a:lnSpc>
              <a:spcBef>
                <a:spcPts val="0"/>
              </a:spcBef>
              <a:buFont typeface="Arial" panose="020B0604020202020204" pitchFamily="34" charset="0"/>
              <a:buChar char="•"/>
            </a:pPr>
            <a:r>
              <a:rPr lang="en-US" sz="2000" dirty="0"/>
              <a:t>This provides a rough conception of obscurantist activity (similar way to </a:t>
            </a:r>
            <a:r>
              <a:rPr lang="en-US" sz="2000" dirty="0" err="1"/>
              <a:t>Buekens</a:t>
            </a:r>
            <a:r>
              <a:rPr lang="en-US" sz="2000" dirty="0"/>
              <a:t> and </a:t>
            </a:r>
            <a:r>
              <a:rPr lang="en-US" sz="2000" dirty="0" err="1"/>
              <a:t>Boudry</a:t>
            </a:r>
            <a:r>
              <a:rPr lang="en-US" sz="2000" dirty="0"/>
              <a:t>)</a:t>
            </a:r>
          </a:p>
          <a:p>
            <a:pPr marL="1242900" lvl="1" indent="-342900">
              <a:lnSpc>
                <a:spcPct val="110000"/>
              </a:lnSpc>
              <a:spcBef>
                <a:spcPts val="0"/>
              </a:spcBef>
              <a:buFont typeface="Arial" panose="020B0604020202020204" pitchFamily="34" charset="0"/>
              <a:buChar char="•"/>
            </a:pPr>
            <a:r>
              <a:rPr lang="en-US" sz="2000" dirty="0"/>
              <a:t>This describes obscurantist content as </a:t>
            </a:r>
            <a:r>
              <a:rPr lang="en-US" sz="2000" i="1" dirty="0"/>
              <a:t>disguised </a:t>
            </a:r>
            <a:r>
              <a:rPr lang="en-US" sz="2000" i="1" dirty="0" err="1"/>
              <a:t>unoriginalities</a:t>
            </a:r>
            <a:r>
              <a:rPr lang="en-US" sz="2000" i="1" dirty="0"/>
              <a:t> / simplicities</a:t>
            </a:r>
          </a:p>
          <a:p>
            <a:pPr marL="1242900" lvl="1" indent="-342900">
              <a:lnSpc>
                <a:spcPct val="110000"/>
              </a:lnSpc>
              <a:spcBef>
                <a:spcPts val="0"/>
              </a:spcBef>
              <a:buFont typeface="Arial" panose="020B0604020202020204" pitchFamily="34" charset="0"/>
              <a:buChar char="•"/>
            </a:pPr>
            <a:r>
              <a:rPr lang="en-US" sz="2000" dirty="0"/>
              <a:t>This also describes another consequence of obscurantism: </a:t>
            </a:r>
            <a:r>
              <a:rPr lang="en-US" sz="2000" i="1" dirty="0"/>
              <a:t>hermeneutical exasperation</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10</a:t>
            </a:fld>
            <a:endParaRPr lang="en-US" dirty="0"/>
          </a:p>
        </p:txBody>
      </p:sp>
    </p:spTree>
    <p:extLst>
      <p:ext uri="{BB962C8B-B14F-4D97-AF65-F5344CB8AC3E}">
        <p14:creationId xmlns:p14="http://schemas.microsoft.com/office/powerpoint/2010/main" val="114186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t>Consider extant discussions of obscurantism</a:t>
            </a:r>
            <a:endParaRPr lang="en-US" dirty="0">
              <a:solidFill>
                <a:srgbClr val="FFFF00">
                  <a:alpha val="55000"/>
                </a:srgbClr>
              </a:solidFill>
            </a:endParaRPr>
          </a:p>
          <a:p>
            <a:pPr marL="459144" indent="-457200">
              <a:lnSpc>
                <a:spcPct val="110000"/>
              </a:lnSpc>
              <a:spcBef>
                <a:spcPts val="0"/>
              </a:spcBef>
              <a:buFont typeface="+mj-lt"/>
              <a:buAutoNum type="arabicPeriod"/>
            </a:pPr>
            <a:r>
              <a:rPr lang="en-US" dirty="0">
                <a:solidFill>
                  <a:srgbClr val="FFFF00">
                    <a:alpha val="55000"/>
                  </a:srgbClr>
                </a:solidFill>
              </a:rPr>
              <a:t>Give a provisional analysis of obscurantism</a:t>
            </a:r>
          </a:p>
          <a:p>
            <a:pPr marL="459144" indent="-457200">
              <a:lnSpc>
                <a:spcPct val="110000"/>
              </a:lnSpc>
              <a:spcBef>
                <a:spcPts val="0"/>
              </a:spcBef>
              <a:buFont typeface="+mj-lt"/>
              <a:buAutoNum type="arabicPeriod"/>
            </a:pPr>
            <a:r>
              <a:rPr lang="en-US" dirty="0"/>
              <a:t>Analyze seductive unclarity as </a:t>
            </a:r>
            <a:r>
              <a:rPr lang="en-US" i="1" dirty="0"/>
              <a:t>seductively unclear nonsense</a:t>
            </a:r>
            <a:r>
              <a:rPr lang="en-US" dirty="0"/>
              <a:t> (thus supplementing my provisional analysis of obscurantism)</a:t>
            </a:r>
          </a:p>
          <a:p>
            <a:pPr marL="459144" indent="-457200">
              <a:lnSpc>
                <a:spcPct val="110000"/>
              </a:lnSpc>
              <a:spcBef>
                <a:spcPts val="0"/>
              </a:spcBef>
              <a:buFont typeface="+mj-lt"/>
              <a:buAutoNum type="arabicPeriod"/>
            </a:pPr>
            <a:r>
              <a:rPr lang="en-US" dirty="0"/>
              <a:t>Give an account of obscurantist epistemic manipulation</a:t>
            </a:r>
          </a:p>
          <a:p>
            <a:pPr marL="459144" indent="-457200">
              <a:lnSpc>
                <a:spcPct val="110000"/>
              </a:lnSpc>
              <a:spcBef>
                <a:spcPts val="0"/>
              </a:spcBef>
              <a:buFont typeface="+mj-lt"/>
              <a:buAutoNum type="arabicPeriod"/>
            </a:pPr>
            <a:r>
              <a:rPr lang="en-US" dirty="0"/>
              <a:t>Discuss how obscurantism can be weaponized in tandem with seductive </a:t>
            </a:r>
            <a:r>
              <a:rPr lang="en-US" i="1" dirty="0"/>
              <a:t>clarity </a:t>
            </a:r>
            <a:r>
              <a:rPr lang="en-US" dirty="0"/>
              <a:t>(thus analyzing a role for obscurantism in wider epistemic manipulation campaigns)</a:t>
            </a:r>
          </a:p>
          <a:p>
            <a:pPr marL="459144" indent="-457200">
              <a:lnSpc>
                <a:spcPct val="110000"/>
              </a:lnSpc>
              <a:spcBef>
                <a:spcPts val="0"/>
              </a:spcBef>
              <a:buFont typeface="+mj-lt"/>
              <a:buAutoNum type="arabicPeriod"/>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11</a:t>
            </a:fld>
            <a:endParaRPr lang="en-US" dirty="0"/>
          </a:p>
        </p:txBody>
      </p:sp>
    </p:spTree>
    <p:extLst>
      <p:ext uri="{BB962C8B-B14F-4D97-AF65-F5344CB8AC3E}">
        <p14:creationId xmlns:p14="http://schemas.microsoft.com/office/powerpoint/2010/main" val="4244052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US" i="0" dirty="0"/>
              <a:t>One Kind of Obscurantism</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t>I propose to discuss obscurantism with the following components:</a:t>
            </a:r>
          </a:p>
          <a:p>
            <a:pPr>
              <a:lnSpc>
                <a:spcPct val="110000"/>
              </a:lnSpc>
              <a:spcBef>
                <a:spcPts val="0"/>
              </a:spcBef>
            </a:pPr>
            <a:endParaRPr lang="en-US" dirty="0"/>
          </a:p>
          <a:p>
            <a:pPr marL="451944" lvl="1" indent="0">
              <a:lnSpc>
                <a:spcPct val="110000"/>
              </a:lnSpc>
              <a:spcBef>
                <a:spcPts val="0"/>
              </a:spcBef>
              <a:buNone/>
            </a:pPr>
            <a:r>
              <a:rPr lang="en-US" sz="2400" b="1" dirty="0" err="1"/>
              <a:t>Obscurantism</a:t>
            </a:r>
            <a:r>
              <a:rPr lang="en-US" sz="2400" b="1" baseline="-25000" dirty="0" err="1"/>
              <a:t>activity</a:t>
            </a:r>
            <a:r>
              <a:rPr lang="en-US" sz="2400" dirty="0"/>
              <a:t>: the use of obscurantist content to draw hermeneutical engagement from interpreters (</a:t>
            </a:r>
            <a:r>
              <a:rPr lang="en-US" sz="2400" dirty="0" err="1"/>
              <a:t>Buekens</a:t>
            </a:r>
            <a:r>
              <a:rPr lang="en-US" sz="2400" dirty="0"/>
              <a:t>, </a:t>
            </a:r>
            <a:r>
              <a:rPr lang="en-US" sz="2400" dirty="0" err="1"/>
              <a:t>Boudry</a:t>
            </a:r>
            <a:r>
              <a:rPr lang="en-US" sz="2400" dirty="0"/>
              <a:t>, Nussbaum)</a:t>
            </a:r>
          </a:p>
          <a:p>
            <a:pPr marL="451944" lvl="1" indent="0">
              <a:lnSpc>
                <a:spcPct val="110000"/>
              </a:lnSpc>
              <a:spcBef>
                <a:spcPts val="0"/>
              </a:spcBef>
              <a:buNone/>
            </a:pPr>
            <a:endParaRPr lang="en-US" sz="2400" b="1" dirty="0"/>
          </a:p>
          <a:p>
            <a:pPr marL="451944" lvl="1" indent="0">
              <a:lnSpc>
                <a:spcPct val="110000"/>
              </a:lnSpc>
              <a:spcBef>
                <a:spcPts val="0"/>
              </a:spcBef>
              <a:buNone/>
            </a:pPr>
            <a:r>
              <a:rPr lang="en-US" sz="2400" b="1" dirty="0" err="1"/>
              <a:t>Obscurantism</a:t>
            </a:r>
            <a:r>
              <a:rPr lang="en-US" sz="2400" b="1" baseline="-25000" dirty="0" err="1"/>
              <a:t>content</a:t>
            </a:r>
            <a:r>
              <a:rPr lang="en-US" sz="2400" dirty="0"/>
              <a:t>: a kind of </a:t>
            </a:r>
            <a:r>
              <a:rPr lang="en-US" sz="2400" i="1" dirty="0"/>
              <a:t>seductive nonsense </a:t>
            </a:r>
            <a:r>
              <a:rPr lang="en-US" sz="2400" dirty="0"/>
              <a:t>(Schopenhauer)</a:t>
            </a:r>
          </a:p>
          <a:p>
            <a:pPr marL="451944" lvl="1" indent="0">
              <a:lnSpc>
                <a:spcPct val="110000"/>
              </a:lnSpc>
              <a:spcBef>
                <a:spcPts val="0"/>
              </a:spcBef>
              <a:buNone/>
            </a:pPr>
            <a:endParaRPr lang="en-US" sz="2400" b="1" dirty="0"/>
          </a:p>
          <a:p>
            <a:pPr marL="451944" lvl="1" indent="0">
              <a:lnSpc>
                <a:spcPct val="110000"/>
              </a:lnSpc>
              <a:spcBef>
                <a:spcPts val="0"/>
              </a:spcBef>
              <a:buNone/>
            </a:pPr>
            <a:r>
              <a:rPr lang="en-US" sz="2400" b="1" dirty="0" err="1"/>
              <a:t>Obscurantism</a:t>
            </a:r>
            <a:r>
              <a:rPr lang="en-US" sz="2400" b="1" baseline="-25000" dirty="0" err="1"/>
              <a:t>consequence</a:t>
            </a:r>
            <a:r>
              <a:rPr lang="en-US" sz="2400" dirty="0"/>
              <a:t>: a state of</a:t>
            </a:r>
            <a:r>
              <a:rPr lang="en-US" sz="2400" i="1" dirty="0"/>
              <a:t> hermeneutical exasperation and admiration </a:t>
            </a:r>
            <a:r>
              <a:rPr lang="en-US" sz="2400" dirty="0"/>
              <a:t>(Schopenhauer, Nussbaum)</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12</a:t>
            </a:fld>
            <a:endParaRPr lang="en-US" dirty="0"/>
          </a:p>
        </p:txBody>
      </p:sp>
    </p:spTree>
    <p:extLst>
      <p:ext uri="{BB962C8B-B14F-4D97-AF65-F5344CB8AC3E}">
        <p14:creationId xmlns:p14="http://schemas.microsoft.com/office/powerpoint/2010/main" val="180710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t>Consider extant discussions of obscurantism</a:t>
            </a:r>
            <a:endParaRPr lang="en-US" dirty="0">
              <a:solidFill>
                <a:srgbClr val="FFFF00">
                  <a:alpha val="55000"/>
                </a:srgbClr>
              </a:solidFill>
            </a:endParaRPr>
          </a:p>
          <a:p>
            <a:pPr marL="459144" indent="-457200">
              <a:lnSpc>
                <a:spcPct val="110000"/>
              </a:lnSpc>
              <a:spcBef>
                <a:spcPts val="0"/>
              </a:spcBef>
              <a:buFont typeface="+mj-lt"/>
              <a:buAutoNum type="arabicPeriod"/>
            </a:pPr>
            <a:r>
              <a:rPr lang="en-US" dirty="0"/>
              <a:t>Give a provisional analysis of obscurantism</a:t>
            </a:r>
          </a:p>
          <a:p>
            <a:pPr marL="459144" indent="-457200">
              <a:lnSpc>
                <a:spcPct val="110000"/>
              </a:lnSpc>
              <a:spcBef>
                <a:spcPts val="0"/>
              </a:spcBef>
              <a:buFont typeface="+mj-lt"/>
              <a:buAutoNum type="arabicPeriod"/>
            </a:pPr>
            <a:r>
              <a:rPr lang="en-US" dirty="0">
                <a:solidFill>
                  <a:srgbClr val="FFFF00">
                    <a:alpha val="55000"/>
                  </a:srgbClr>
                </a:solidFill>
              </a:rPr>
              <a:t>Analyze seductive clarity as seductively unclear nonsense (thus supplementing my provisional analysis of obscurantism)</a:t>
            </a:r>
          </a:p>
          <a:p>
            <a:pPr marL="459144" indent="-457200">
              <a:lnSpc>
                <a:spcPct val="110000"/>
              </a:lnSpc>
              <a:spcBef>
                <a:spcPts val="0"/>
              </a:spcBef>
              <a:buFont typeface="+mj-lt"/>
              <a:buAutoNum type="arabicPeriod"/>
            </a:pPr>
            <a:r>
              <a:rPr lang="en-US" dirty="0"/>
              <a:t>Give an account of obscurantist epistemic manipulation</a:t>
            </a:r>
          </a:p>
          <a:p>
            <a:pPr marL="459144" indent="-457200">
              <a:lnSpc>
                <a:spcPct val="110000"/>
              </a:lnSpc>
              <a:spcBef>
                <a:spcPts val="0"/>
              </a:spcBef>
              <a:buFont typeface="+mj-lt"/>
              <a:buAutoNum type="arabicPeriod"/>
            </a:pPr>
            <a:r>
              <a:rPr lang="en-US" dirty="0"/>
              <a:t>Discuss how obscurantism can be weaponized in tandem with seductive </a:t>
            </a:r>
            <a:r>
              <a:rPr lang="en-US" i="1" dirty="0"/>
              <a:t>clarity </a:t>
            </a:r>
            <a:r>
              <a:rPr lang="en-US" dirty="0"/>
              <a:t>(thus analyzing a role for obscurantism in wider epistemic manipulation campaigns)</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13</a:t>
            </a:fld>
            <a:endParaRPr lang="en-US" dirty="0"/>
          </a:p>
        </p:txBody>
      </p:sp>
    </p:spTree>
    <p:extLst>
      <p:ext uri="{BB962C8B-B14F-4D97-AF65-F5344CB8AC3E}">
        <p14:creationId xmlns:p14="http://schemas.microsoft.com/office/powerpoint/2010/main" val="133290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US" i="0" dirty="0"/>
              <a:t>Obscurantist Content: </a:t>
            </a:r>
            <a:br>
              <a:rPr lang="en-US" i="0" dirty="0"/>
            </a:br>
            <a:r>
              <a:rPr lang="en-US" i="0" dirty="0" err="1"/>
              <a:t>Pseudoprofound</a:t>
            </a:r>
            <a:r>
              <a:rPr lang="en-US" i="0" dirty="0"/>
              <a:t> Contradictions</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2172749"/>
            <a:ext cx="11565086" cy="3980219"/>
          </a:xfrm>
        </p:spPr>
        <p:txBody>
          <a:bodyPr>
            <a:normAutofit/>
          </a:bodyPr>
          <a:lstStyle/>
          <a:p>
            <a:pPr>
              <a:lnSpc>
                <a:spcPct val="110000"/>
              </a:lnSpc>
              <a:spcBef>
                <a:spcPts val="0"/>
              </a:spcBef>
            </a:pPr>
            <a:r>
              <a:rPr lang="en-US" dirty="0"/>
              <a:t>Stephen Law (2011, p. 160) argues that contradictions can exude a profound appearance, despite not really being profound (because they are false). </a:t>
            </a:r>
          </a:p>
          <a:p>
            <a:pPr>
              <a:lnSpc>
                <a:spcPct val="110000"/>
              </a:lnSpc>
              <a:spcBef>
                <a:spcPts val="0"/>
              </a:spcBef>
            </a:pPr>
            <a:endParaRPr lang="en-US" dirty="0"/>
          </a:p>
          <a:p>
            <a:pPr>
              <a:lnSpc>
                <a:spcPct val="110000"/>
              </a:lnSpc>
              <a:spcBef>
                <a:spcPts val="0"/>
              </a:spcBef>
            </a:pPr>
            <a:r>
              <a:rPr lang="en-US" dirty="0"/>
              <a:t>Consider:</a:t>
            </a:r>
          </a:p>
          <a:p>
            <a:pPr>
              <a:lnSpc>
                <a:spcPct val="110000"/>
              </a:lnSpc>
              <a:spcBef>
                <a:spcPts val="0"/>
              </a:spcBef>
            </a:pPr>
            <a:endParaRPr lang="en-US" dirty="0"/>
          </a:p>
          <a:p>
            <a:pPr marL="1242900" lvl="1" indent="-342900">
              <a:lnSpc>
                <a:spcPct val="110000"/>
              </a:lnSpc>
              <a:spcBef>
                <a:spcPts val="0"/>
              </a:spcBef>
              <a:buFont typeface="Arial" panose="020B0604020202020204" pitchFamily="34" charset="0"/>
              <a:buChar char="•"/>
            </a:pPr>
            <a:r>
              <a:rPr lang="en-US" sz="2400" dirty="0"/>
              <a:t>“Life is often a form of death”</a:t>
            </a:r>
          </a:p>
          <a:p>
            <a:pPr marL="1242900" lvl="1" indent="-342900">
              <a:lnSpc>
                <a:spcPct val="110000"/>
              </a:lnSpc>
              <a:spcBef>
                <a:spcPts val="0"/>
              </a:spcBef>
              <a:buFont typeface="Arial" panose="020B0604020202020204" pitchFamily="34" charset="0"/>
              <a:buChar char="•"/>
            </a:pPr>
            <a:r>
              <a:rPr lang="en-US" sz="2400" dirty="0"/>
              <a:t>Sanity is another form of madness”</a:t>
            </a:r>
          </a:p>
          <a:p>
            <a:pPr lvl="1" indent="0">
              <a:lnSpc>
                <a:spcPct val="110000"/>
              </a:lnSpc>
              <a:spcBef>
                <a:spcPts val="0"/>
              </a:spcBef>
              <a:buNone/>
            </a:pPr>
            <a:endParaRPr lang="en-US" sz="2000" dirty="0"/>
          </a:p>
          <a:p>
            <a:pPr lvl="1" indent="0">
              <a:lnSpc>
                <a:spcPct val="110000"/>
              </a:lnSpc>
              <a:spcBef>
                <a:spcPts val="0"/>
              </a:spcBef>
              <a:buNone/>
            </a:pPr>
            <a:r>
              <a:rPr lang="en-US" sz="2400" i="1" dirty="0"/>
              <a:t>The simplicity of these cases seem unlikely to induce hermeneutical exasperation in wide audiences.</a:t>
            </a:r>
          </a:p>
          <a:p>
            <a:pPr marL="1357200" lvl="1" indent="-457200">
              <a:lnSpc>
                <a:spcPct val="110000"/>
              </a:lnSpc>
              <a:spcBef>
                <a:spcPts val="0"/>
              </a:spcBef>
              <a:buFont typeface="+mj-lt"/>
              <a:buAutoNum type="arabicPeriod"/>
            </a:pPr>
            <a:endParaRPr lang="en-US" sz="2000" dirty="0"/>
          </a:p>
          <a:p>
            <a:pPr lvl="1" indent="0">
              <a:lnSpc>
                <a:spcPct val="110000"/>
              </a:lnSpc>
              <a:spcBef>
                <a:spcPts val="0"/>
              </a:spcBef>
              <a:buNone/>
            </a:pPr>
            <a:endParaRPr lang="en-US" sz="2000" dirty="0"/>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14</a:t>
            </a:fld>
            <a:endParaRPr lang="en-US" dirty="0"/>
          </a:p>
        </p:txBody>
      </p:sp>
    </p:spTree>
    <p:extLst>
      <p:ext uri="{BB962C8B-B14F-4D97-AF65-F5344CB8AC3E}">
        <p14:creationId xmlns:p14="http://schemas.microsoft.com/office/powerpoint/2010/main" val="3038239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US" i="0" dirty="0"/>
              <a:t>Obscurantist Content: </a:t>
            </a:r>
            <a:br>
              <a:rPr lang="en-US" i="0" dirty="0"/>
            </a:br>
            <a:r>
              <a:rPr lang="en-US" i="0" dirty="0" err="1"/>
              <a:t>Deepities</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2181138"/>
            <a:ext cx="11565086" cy="3971830"/>
          </a:xfrm>
        </p:spPr>
        <p:txBody>
          <a:bodyPr>
            <a:normAutofit fontScale="92500" lnSpcReduction="20000"/>
          </a:bodyPr>
          <a:lstStyle/>
          <a:p>
            <a:pPr>
              <a:lnSpc>
                <a:spcPct val="110000"/>
              </a:lnSpc>
              <a:spcBef>
                <a:spcPts val="0"/>
              </a:spcBef>
            </a:pPr>
            <a:r>
              <a:rPr lang="en-US" dirty="0"/>
              <a:t>Dennett (2009) coined the term ‘</a:t>
            </a:r>
            <a:r>
              <a:rPr lang="en-US" dirty="0" err="1"/>
              <a:t>deepities</a:t>
            </a:r>
            <a:r>
              <a:rPr lang="en-US" dirty="0"/>
              <a:t>’ to describe a particular form of obscure content. </a:t>
            </a:r>
          </a:p>
          <a:p>
            <a:pPr>
              <a:lnSpc>
                <a:spcPct val="110000"/>
              </a:lnSpc>
              <a:spcBef>
                <a:spcPts val="0"/>
              </a:spcBef>
            </a:pPr>
            <a:endParaRPr lang="en-US" dirty="0"/>
          </a:p>
          <a:p>
            <a:pPr>
              <a:lnSpc>
                <a:spcPct val="110000"/>
              </a:lnSpc>
              <a:spcBef>
                <a:spcPts val="0"/>
              </a:spcBef>
            </a:pPr>
            <a:r>
              <a:rPr lang="en-US" dirty="0"/>
              <a:t>Consider:</a:t>
            </a:r>
          </a:p>
          <a:p>
            <a:pPr>
              <a:lnSpc>
                <a:spcPct val="110000"/>
              </a:lnSpc>
              <a:spcBef>
                <a:spcPts val="0"/>
              </a:spcBef>
            </a:pPr>
            <a:endParaRPr lang="en-US" dirty="0"/>
          </a:p>
          <a:p>
            <a:pPr lvl="1" indent="0">
              <a:lnSpc>
                <a:spcPct val="110000"/>
              </a:lnSpc>
              <a:spcBef>
                <a:spcPts val="0"/>
              </a:spcBef>
              <a:buNone/>
            </a:pPr>
            <a:r>
              <a:rPr lang="en-US" sz="2400" dirty="0"/>
              <a:t>“Love is just a word”</a:t>
            </a:r>
          </a:p>
          <a:p>
            <a:pPr marL="1357200" lvl="1" indent="-457200">
              <a:lnSpc>
                <a:spcPct val="110000"/>
              </a:lnSpc>
              <a:spcBef>
                <a:spcPts val="0"/>
              </a:spcBef>
              <a:buFont typeface="+mj-lt"/>
              <a:buAutoNum type="arabicPeriod"/>
            </a:pPr>
            <a:endParaRPr lang="en-US" sz="2000" dirty="0"/>
          </a:p>
          <a:p>
            <a:pPr marL="1357200" lvl="1" indent="-457200">
              <a:lnSpc>
                <a:spcPct val="110000"/>
              </a:lnSpc>
              <a:spcBef>
                <a:spcPts val="0"/>
              </a:spcBef>
              <a:buFont typeface="Arial" panose="020B0604020202020204" pitchFamily="34" charset="0"/>
              <a:buChar char="•"/>
            </a:pPr>
            <a:r>
              <a:rPr lang="en-US" sz="2400" dirty="0"/>
              <a:t>One interpretation is trivial, another is false (though it would be devastating if true)</a:t>
            </a:r>
          </a:p>
          <a:p>
            <a:pPr lvl="1" indent="0">
              <a:lnSpc>
                <a:spcPct val="110000"/>
              </a:lnSpc>
              <a:spcBef>
                <a:spcPts val="0"/>
              </a:spcBef>
              <a:buNone/>
            </a:pPr>
            <a:endParaRPr lang="en-US" sz="2400" dirty="0"/>
          </a:p>
          <a:p>
            <a:pPr lvl="1" indent="0">
              <a:lnSpc>
                <a:spcPct val="110000"/>
              </a:lnSpc>
              <a:spcBef>
                <a:spcPts val="0"/>
              </a:spcBef>
              <a:buNone/>
            </a:pPr>
            <a:r>
              <a:rPr lang="en-US" sz="2400" i="1" dirty="0" err="1"/>
              <a:t>Deepities</a:t>
            </a:r>
            <a:r>
              <a:rPr lang="en-US" sz="2400" i="1" dirty="0"/>
              <a:t> may induce hermeneutical exasperation more widely than </a:t>
            </a:r>
            <a:r>
              <a:rPr lang="en-US" sz="2400" i="1" dirty="0" err="1"/>
              <a:t>pseudoprofound</a:t>
            </a:r>
            <a:r>
              <a:rPr lang="en-US" sz="2400" i="1" dirty="0"/>
              <a:t> contradictions, but still strike me as limited tools for such an end. </a:t>
            </a:r>
            <a:endParaRPr lang="en-US" sz="2000" i="1"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15</a:t>
            </a:fld>
            <a:endParaRPr lang="en-US" dirty="0"/>
          </a:p>
        </p:txBody>
      </p:sp>
    </p:spTree>
    <p:extLst>
      <p:ext uri="{BB962C8B-B14F-4D97-AF65-F5344CB8AC3E}">
        <p14:creationId xmlns:p14="http://schemas.microsoft.com/office/powerpoint/2010/main" val="278986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US" i="0" dirty="0"/>
              <a:t>Obscurantist Content: </a:t>
            </a:r>
            <a:br>
              <a:rPr lang="en-US" i="0" dirty="0"/>
            </a:br>
            <a:r>
              <a:rPr lang="en-US" i="0" dirty="0" err="1"/>
              <a:t>Jargonifications</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2030136"/>
            <a:ext cx="11565086" cy="4102216"/>
          </a:xfrm>
        </p:spPr>
        <p:txBody>
          <a:bodyPr>
            <a:noAutofit/>
          </a:bodyPr>
          <a:lstStyle/>
          <a:p>
            <a:pPr>
              <a:lnSpc>
                <a:spcPct val="100000"/>
              </a:lnSpc>
              <a:spcBef>
                <a:spcPts val="0"/>
              </a:spcBef>
            </a:pPr>
            <a:r>
              <a:rPr lang="en-US" dirty="0"/>
              <a:t>Law (2011, p. 164) also describes “</a:t>
            </a:r>
            <a:r>
              <a:rPr lang="en-US" dirty="0" err="1"/>
              <a:t>jargonification</a:t>
            </a:r>
            <a:r>
              <a:rPr lang="en-US" dirty="0"/>
              <a:t>”, a process by which simple sentences are transformed more complex ones without added cognitive value. </a:t>
            </a:r>
          </a:p>
          <a:p>
            <a:pPr>
              <a:lnSpc>
                <a:spcPct val="100000"/>
              </a:lnSpc>
              <a:spcBef>
                <a:spcPts val="0"/>
              </a:spcBef>
            </a:pPr>
            <a:endParaRPr lang="en-US" dirty="0"/>
          </a:p>
          <a:p>
            <a:pPr>
              <a:lnSpc>
                <a:spcPct val="100000"/>
              </a:lnSpc>
              <a:spcBef>
                <a:spcPts val="0"/>
              </a:spcBef>
            </a:pPr>
            <a:r>
              <a:rPr lang="en-US" dirty="0"/>
              <a:t>Here are two sentences:</a:t>
            </a:r>
          </a:p>
          <a:p>
            <a:pPr>
              <a:lnSpc>
                <a:spcPct val="100000"/>
              </a:lnSpc>
              <a:spcBef>
                <a:spcPts val="0"/>
              </a:spcBef>
            </a:pPr>
            <a:endParaRPr lang="en-US" dirty="0"/>
          </a:p>
          <a:p>
            <a:pPr marL="1242900" lvl="1" indent="-342900">
              <a:lnSpc>
                <a:spcPct val="100000"/>
              </a:lnSpc>
              <a:spcBef>
                <a:spcPts val="0"/>
              </a:spcBef>
              <a:buFont typeface="Arial" panose="020B0604020202020204" pitchFamily="34" charset="0"/>
              <a:buChar char="•"/>
            </a:pPr>
            <a:r>
              <a:rPr lang="en-US" sz="2000" b="1" dirty="0"/>
              <a:t>Simple sentence</a:t>
            </a:r>
            <a:r>
              <a:rPr lang="en-US" sz="2000" dirty="0"/>
              <a:t>: “happy people make other people happy”</a:t>
            </a:r>
          </a:p>
          <a:p>
            <a:pPr marL="1242900" lvl="1" indent="-342900">
              <a:lnSpc>
                <a:spcPct val="100000"/>
              </a:lnSpc>
              <a:spcBef>
                <a:spcPts val="0"/>
              </a:spcBef>
              <a:buFont typeface="Arial" panose="020B0604020202020204" pitchFamily="34" charset="0"/>
              <a:buChar char="•"/>
            </a:pPr>
            <a:r>
              <a:rPr lang="en-US" sz="2000" b="1" dirty="0" err="1"/>
              <a:t>Jargonified</a:t>
            </a:r>
            <a:r>
              <a:rPr lang="en-US" sz="2000" b="1" dirty="0"/>
              <a:t> sentence</a:t>
            </a:r>
            <a:r>
              <a:rPr lang="en-US" sz="2000" dirty="0"/>
              <a:t>: “positive attitudinal orientations have high transferability”</a:t>
            </a:r>
          </a:p>
          <a:p>
            <a:pPr lvl="1" indent="0">
              <a:lnSpc>
                <a:spcPct val="100000"/>
              </a:lnSpc>
              <a:spcBef>
                <a:spcPts val="0"/>
              </a:spcBef>
              <a:buNone/>
            </a:pPr>
            <a:endParaRPr lang="en-US" dirty="0"/>
          </a:p>
          <a:p>
            <a:pPr lvl="1" indent="0">
              <a:lnSpc>
                <a:spcPct val="100000"/>
              </a:lnSpc>
              <a:spcBef>
                <a:spcPts val="0"/>
              </a:spcBef>
              <a:buNone/>
            </a:pPr>
            <a:r>
              <a:rPr lang="en-US" sz="2000" dirty="0" err="1"/>
              <a:t>Jargonification</a:t>
            </a:r>
            <a:r>
              <a:rPr lang="en-US" sz="2000" dirty="0"/>
              <a:t> is related to my interest. However, the </a:t>
            </a:r>
            <a:r>
              <a:rPr lang="en-US" sz="2000" dirty="0" err="1"/>
              <a:t>jargonified</a:t>
            </a:r>
            <a:r>
              <a:rPr lang="en-US" sz="2000" dirty="0"/>
              <a:t> sentence is not nonsense, because the simple sentence is not nonsense.</a:t>
            </a:r>
            <a:endParaRPr lang="en-US" sz="2000" i="1" dirty="0"/>
          </a:p>
          <a:p>
            <a:pPr lvl="1" indent="0">
              <a:lnSpc>
                <a:spcPct val="100000"/>
              </a:lnSpc>
              <a:spcBef>
                <a:spcPts val="0"/>
              </a:spcBef>
              <a:buNone/>
            </a:pPr>
            <a:endParaRPr lang="en-US" i="1" dirty="0"/>
          </a:p>
          <a:p>
            <a:pPr lvl="1" indent="0">
              <a:lnSpc>
                <a:spcPct val="100000"/>
              </a:lnSpc>
              <a:spcBef>
                <a:spcPts val="0"/>
              </a:spcBef>
              <a:buNone/>
            </a:pPr>
            <a:r>
              <a:rPr lang="en-US" sz="2000" i="1" dirty="0"/>
              <a:t>All else being equal, hermeneutical exasperation seems more likely when no sensical interpretations of a speech act / text are available.</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16</a:t>
            </a:fld>
            <a:endParaRPr lang="en-US" dirty="0"/>
          </a:p>
        </p:txBody>
      </p:sp>
    </p:spTree>
    <p:extLst>
      <p:ext uri="{BB962C8B-B14F-4D97-AF65-F5344CB8AC3E}">
        <p14:creationId xmlns:p14="http://schemas.microsoft.com/office/powerpoint/2010/main" val="354340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US" i="0" dirty="0"/>
              <a:t>Obscurantist Content: </a:t>
            </a:r>
            <a:br>
              <a:rPr lang="en-US" i="0" dirty="0"/>
            </a:br>
            <a:r>
              <a:rPr lang="en-US" i="0" dirty="0"/>
              <a:t>Seductive Nonsense</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2181138"/>
            <a:ext cx="11565086" cy="3971830"/>
          </a:xfrm>
        </p:spPr>
        <p:txBody>
          <a:bodyPr>
            <a:normAutofit/>
          </a:bodyPr>
          <a:lstStyle/>
          <a:p>
            <a:pPr>
              <a:lnSpc>
                <a:spcPct val="110000"/>
              </a:lnSpc>
              <a:spcBef>
                <a:spcPts val="0"/>
              </a:spcBef>
            </a:pPr>
            <a:r>
              <a:rPr lang="en-US" sz="2800" dirty="0"/>
              <a:t>‘Seductive nonsense’ can be </a:t>
            </a:r>
            <a:r>
              <a:rPr lang="en-US" sz="2800" dirty="0" err="1"/>
              <a:t>jargonified</a:t>
            </a:r>
            <a:r>
              <a:rPr lang="en-US" sz="2800" dirty="0"/>
              <a:t>. </a:t>
            </a:r>
          </a:p>
          <a:p>
            <a:pPr>
              <a:lnSpc>
                <a:spcPct val="110000"/>
              </a:lnSpc>
              <a:spcBef>
                <a:spcPts val="0"/>
              </a:spcBef>
            </a:pPr>
            <a:endParaRPr lang="en-US" sz="2800" dirty="0"/>
          </a:p>
          <a:p>
            <a:pPr>
              <a:lnSpc>
                <a:spcPct val="110000"/>
              </a:lnSpc>
              <a:spcBef>
                <a:spcPts val="0"/>
              </a:spcBef>
            </a:pPr>
            <a:r>
              <a:rPr lang="en-US" sz="2800" dirty="0"/>
              <a:t>However, it is not a type of </a:t>
            </a:r>
            <a:r>
              <a:rPr lang="en-US" sz="2800" dirty="0" err="1"/>
              <a:t>deepity</a:t>
            </a:r>
            <a:r>
              <a:rPr lang="en-US" sz="2800" dirty="0"/>
              <a:t> or </a:t>
            </a:r>
            <a:r>
              <a:rPr lang="en-US" sz="2800" dirty="0" err="1"/>
              <a:t>pseudoprofound</a:t>
            </a:r>
            <a:r>
              <a:rPr lang="en-US" sz="2800" dirty="0"/>
              <a:t> contradiction, since </a:t>
            </a:r>
            <a:r>
              <a:rPr lang="en-US" sz="2800" dirty="0" err="1"/>
              <a:t>deepities</a:t>
            </a:r>
            <a:r>
              <a:rPr lang="en-US" sz="2800" dirty="0"/>
              <a:t> and contradictions have sensical interpretations.</a:t>
            </a:r>
          </a:p>
          <a:p>
            <a:pPr>
              <a:lnSpc>
                <a:spcPct val="110000"/>
              </a:lnSpc>
              <a:spcBef>
                <a:spcPts val="0"/>
              </a:spcBef>
            </a:pPr>
            <a:endParaRPr lang="en-US" sz="2800" dirty="0"/>
          </a:p>
          <a:p>
            <a:pPr>
              <a:lnSpc>
                <a:spcPct val="110000"/>
              </a:lnSpc>
              <a:spcBef>
                <a:spcPts val="0"/>
              </a:spcBef>
            </a:pPr>
            <a:endParaRPr lang="en-US" sz="2800" dirty="0"/>
          </a:p>
          <a:p>
            <a:pPr>
              <a:lnSpc>
                <a:spcPct val="110000"/>
              </a:lnSpc>
              <a:spcBef>
                <a:spcPts val="0"/>
              </a:spcBef>
            </a:pPr>
            <a:endParaRPr lang="en-US" sz="280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17</a:t>
            </a:fld>
            <a:endParaRPr lang="en-US" dirty="0"/>
          </a:p>
        </p:txBody>
      </p:sp>
    </p:spTree>
    <p:extLst>
      <p:ext uri="{BB962C8B-B14F-4D97-AF65-F5344CB8AC3E}">
        <p14:creationId xmlns:p14="http://schemas.microsoft.com/office/powerpoint/2010/main" val="253549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eet Twinray – Twinray">
            <a:extLst>
              <a:ext uri="{FF2B5EF4-FFF2-40B4-BE49-F238E27FC236}">
                <a16:creationId xmlns:a16="http://schemas.microsoft.com/office/drawing/2014/main" id="{F7AF3F26-5A56-94F9-A4B2-25825BF93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1673949"/>
            <a:ext cx="5397056" cy="44790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Seductive Nonsense: A Case Study?</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5411343" y="1673949"/>
            <a:ext cx="6467199" cy="4479019"/>
          </a:xfrm>
          <a:ln>
            <a:solidFill>
              <a:srgbClr val="FF0000"/>
            </a:solidFill>
          </a:ln>
        </p:spPr>
        <p:txBody>
          <a:bodyPr>
            <a:normAutofit/>
          </a:bodyPr>
          <a:lstStyle/>
          <a:p>
            <a:pPr algn="ctr">
              <a:lnSpc>
                <a:spcPct val="110000"/>
              </a:lnSpc>
              <a:spcBef>
                <a:spcPts val="0"/>
              </a:spcBef>
            </a:pPr>
            <a:r>
              <a:rPr lang="en-US" dirty="0">
                <a:solidFill>
                  <a:srgbClr val="FFC000">
                    <a:alpha val="55000"/>
                  </a:srgbClr>
                </a:solidFill>
              </a:rPr>
              <a:t>“Harmony time is a powerful transmission of a whole new brain wave state and this brave 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18</a:t>
            </a:fld>
            <a:endParaRPr lang="en-US" dirty="0"/>
          </a:p>
        </p:txBody>
      </p:sp>
    </p:spTree>
    <p:extLst>
      <p:ext uri="{BB962C8B-B14F-4D97-AF65-F5344CB8AC3E}">
        <p14:creationId xmlns:p14="http://schemas.microsoft.com/office/powerpoint/2010/main" val="171626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err="1"/>
              <a:t>Twinray’s</a:t>
            </a:r>
            <a:r>
              <a:rPr lang="en-US" i="0" dirty="0"/>
              <a:t> Seductive Nonsense</a:t>
            </a:r>
            <a:endParaRPr lang="en-CA" i="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19</a:t>
            </a:fld>
            <a:endParaRPr lang="en-US" dirty="0"/>
          </a:p>
        </p:txBody>
      </p:sp>
      <p:sp>
        <p:nvSpPr>
          <p:cNvPr id="4" name="Text Placeholder 2">
            <a:extLst>
              <a:ext uri="{FF2B5EF4-FFF2-40B4-BE49-F238E27FC236}">
                <a16:creationId xmlns:a16="http://schemas.microsoft.com/office/drawing/2014/main" id="{D780804C-2D8A-9626-B0F4-564AC037E8A3}"/>
              </a:ext>
            </a:extLst>
          </p:cNvPr>
          <p:cNvSpPr>
            <a:spLocks noGrp="1"/>
          </p:cNvSpPr>
          <p:nvPr>
            <p:ph type="body" sz="quarter" idx="11"/>
          </p:nvPr>
        </p:nvSpPr>
        <p:spPr>
          <a:xfrm>
            <a:off x="271604" y="1673225"/>
            <a:ext cx="11669917" cy="4479925"/>
          </a:xfrm>
          <a:ln>
            <a:solidFill>
              <a:schemeClr val="bg1"/>
            </a:solidFill>
          </a:ln>
        </p:spPr>
        <p:txBody>
          <a:bodyPr>
            <a:normAutofit/>
          </a:bodyPr>
          <a:lstStyle/>
          <a:p>
            <a:pPr algn="ctr">
              <a:lnSpc>
                <a:spcPct val="110000"/>
              </a:lnSpc>
              <a:spcBef>
                <a:spcPts val="0"/>
              </a:spcBef>
            </a:pPr>
            <a:r>
              <a:rPr lang="en-US" dirty="0">
                <a:solidFill>
                  <a:srgbClr val="FFC000">
                    <a:alpha val="55000"/>
                  </a:srgbClr>
                </a:solidFill>
              </a:rPr>
              <a:t>“Harmony time is a powerful transmission of a whole new brain wave state and this brave 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p>
          <a:p>
            <a:pPr algn="ctr">
              <a:lnSpc>
                <a:spcPct val="110000"/>
              </a:lnSpc>
              <a:spcBef>
                <a:spcPts val="0"/>
              </a:spcBef>
            </a:pPr>
            <a:endParaRPr lang="en-US" dirty="0">
              <a:solidFill>
                <a:srgbClr val="FFC000">
                  <a:alpha val="55000"/>
                </a:srgbClr>
              </a:solidFill>
            </a:endParaRPr>
          </a:p>
          <a:p>
            <a:pPr marL="1242900" lvl="1" indent="-342900">
              <a:lnSpc>
                <a:spcPct val="110000"/>
              </a:lnSpc>
              <a:spcBef>
                <a:spcPts val="0"/>
              </a:spcBef>
              <a:buFont typeface="Arial" panose="020B0604020202020204" pitchFamily="34" charset="0"/>
              <a:buChar char="•"/>
            </a:pPr>
            <a:r>
              <a:rPr lang="en-US" sz="2000" b="1" dirty="0">
                <a:solidFill>
                  <a:schemeClr val="tx1">
                    <a:alpha val="55000"/>
                  </a:schemeClr>
                </a:solidFill>
              </a:rPr>
              <a:t>My claim</a:t>
            </a:r>
            <a:r>
              <a:rPr lang="en-US" sz="2000" dirty="0">
                <a:solidFill>
                  <a:schemeClr val="tx1">
                    <a:alpha val="55000"/>
                  </a:schemeClr>
                </a:solidFill>
              </a:rPr>
              <a:t>: that the above passage, </a:t>
            </a:r>
            <a:r>
              <a:rPr lang="en-US" sz="2000" i="1" dirty="0">
                <a:solidFill>
                  <a:schemeClr val="tx1">
                    <a:alpha val="55000"/>
                  </a:schemeClr>
                </a:solidFill>
              </a:rPr>
              <a:t>as a whole</a:t>
            </a:r>
            <a:r>
              <a:rPr lang="en-US" sz="2000" dirty="0">
                <a:solidFill>
                  <a:schemeClr val="tx1">
                    <a:alpha val="55000"/>
                  </a:schemeClr>
                </a:solidFill>
              </a:rPr>
              <a:t>, has no apt interpretation: it does not obscure a semantically determinate simplicity, triviality, unoriginality, or falsehood (</a:t>
            </a:r>
            <a:r>
              <a:rPr lang="en-US" sz="2000" i="1" dirty="0">
                <a:solidFill>
                  <a:schemeClr val="tx1">
                    <a:alpha val="55000"/>
                  </a:schemeClr>
                </a:solidFill>
              </a:rPr>
              <a:t>pace </a:t>
            </a:r>
            <a:r>
              <a:rPr lang="en-US" sz="2000" dirty="0">
                <a:solidFill>
                  <a:schemeClr val="tx1">
                    <a:alpha val="55000"/>
                  </a:schemeClr>
                </a:solidFill>
              </a:rPr>
              <a:t>Nussbaum)</a:t>
            </a:r>
          </a:p>
          <a:p>
            <a:pPr marL="1242900" lvl="1" indent="-342900">
              <a:lnSpc>
                <a:spcPct val="110000"/>
              </a:lnSpc>
              <a:spcBef>
                <a:spcPts val="0"/>
              </a:spcBef>
              <a:buFont typeface="Arial" panose="020B0604020202020204" pitchFamily="34" charset="0"/>
              <a:buChar char="•"/>
            </a:pPr>
            <a:r>
              <a:rPr lang="en-US" sz="2000" dirty="0">
                <a:solidFill>
                  <a:schemeClr val="tx1">
                    <a:alpha val="55000"/>
                  </a:schemeClr>
                </a:solidFill>
              </a:rPr>
              <a:t>This passage, or others like it, might effectively induce hermeneutical exasperation</a:t>
            </a:r>
          </a:p>
        </p:txBody>
      </p:sp>
    </p:spTree>
    <p:extLst>
      <p:ext uri="{BB962C8B-B14F-4D97-AF65-F5344CB8AC3E}">
        <p14:creationId xmlns:p14="http://schemas.microsoft.com/office/powerpoint/2010/main" val="143883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t>Consider extant discussions of obscurantism</a:t>
            </a:r>
            <a:endParaRPr lang="en-US" dirty="0">
              <a:solidFill>
                <a:srgbClr val="FFFF00">
                  <a:alpha val="55000"/>
                </a:srgbClr>
              </a:solidFill>
            </a:endParaRPr>
          </a:p>
          <a:p>
            <a:pPr marL="459144" indent="-457200">
              <a:lnSpc>
                <a:spcPct val="110000"/>
              </a:lnSpc>
              <a:spcBef>
                <a:spcPts val="0"/>
              </a:spcBef>
              <a:buFont typeface="+mj-lt"/>
              <a:buAutoNum type="arabicPeriod"/>
            </a:pPr>
            <a:r>
              <a:rPr lang="en-US" dirty="0"/>
              <a:t>Give a provisional analysis of obscurantism</a:t>
            </a:r>
          </a:p>
          <a:p>
            <a:pPr marL="459144" indent="-457200">
              <a:lnSpc>
                <a:spcPct val="110000"/>
              </a:lnSpc>
              <a:spcBef>
                <a:spcPts val="0"/>
              </a:spcBef>
              <a:buFont typeface="+mj-lt"/>
              <a:buAutoNum type="arabicPeriod"/>
            </a:pPr>
            <a:r>
              <a:rPr lang="en-US" dirty="0"/>
              <a:t>Analyze seductive unclarity as </a:t>
            </a:r>
            <a:r>
              <a:rPr lang="en-US" i="1" dirty="0"/>
              <a:t>seductively unclear nonsense</a:t>
            </a:r>
            <a:r>
              <a:rPr lang="en-US" dirty="0"/>
              <a:t> (thus supplementing my provisional analysis of obscurantism)</a:t>
            </a:r>
          </a:p>
          <a:p>
            <a:pPr marL="459144" indent="-457200">
              <a:lnSpc>
                <a:spcPct val="110000"/>
              </a:lnSpc>
              <a:spcBef>
                <a:spcPts val="0"/>
              </a:spcBef>
              <a:buFont typeface="+mj-lt"/>
              <a:buAutoNum type="arabicPeriod"/>
            </a:pPr>
            <a:r>
              <a:rPr lang="en-US" dirty="0">
                <a:solidFill>
                  <a:srgbClr val="FFFF00">
                    <a:alpha val="55000"/>
                  </a:srgbClr>
                </a:solidFill>
              </a:rPr>
              <a:t>Give an account of obscurantist epistemic manipulation</a:t>
            </a:r>
          </a:p>
          <a:p>
            <a:pPr marL="459144" indent="-457200">
              <a:lnSpc>
                <a:spcPct val="110000"/>
              </a:lnSpc>
              <a:spcBef>
                <a:spcPts val="0"/>
              </a:spcBef>
              <a:buFont typeface="+mj-lt"/>
              <a:buAutoNum type="arabicPeriod"/>
            </a:pPr>
            <a:r>
              <a:rPr lang="en-US" dirty="0"/>
              <a:t>Discuss how obscurantism can be weaponized in tandem with seductive </a:t>
            </a:r>
            <a:r>
              <a:rPr lang="en-US" i="1" dirty="0"/>
              <a:t>clarity </a:t>
            </a:r>
            <a:r>
              <a:rPr lang="en-US" dirty="0"/>
              <a:t>(thus analyzing a role for obscurantism in wider epistemic manipulation campaigns)</a:t>
            </a:r>
          </a:p>
          <a:p>
            <a:pPr marL="459144" indent="-457200">
              <a:lnSpc>
                <a:spcPct val="110000"/>
              </a:lnSpc>
              <a:spcBef>
                <a:spcPts val="0"/>
              </a:spcBef>
              <a:buFont typeface="+mj-lt"/>
              <a:buAutoNum type="arabicPeriod"/>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20</a:t>
            </a:fld>
            <a:endParaRPr lang="en-US" dirty="0"/>
          </a:p>
        </p:txBody>
      </p:sp>
    </p:spTree>
    <p:extLst>
      <p:ext uri="{BB962C8B-B14F-4D97-AF65-F5344CB8AC3E}">
        <p14:creationId xmlns:p14="http://schemas.microsoft.com/office/powerpoint/2010/main" val="2030887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Plain versus Seductive Nonsense</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sz="2800" dirty="0"/>
              <a:t>If </a:t>
            </a:r>
            <a:r>
              <a:rPr lang="en-US" sz="2800" dirty="0" err="1"/>
              <a:t>Twinray</a:t>
            </a:r>
            <a:r>
              <a:rPr lang="en-US" sz="2800" dirty="0"/>
              <a:t> are peddlers of nonsense, they are not peddlers of </a:t>
            </a:r>
            <a:r>
              <a:rPr lang="en-US" sz="2800" i="1" dirty="0"/>
              <a:t>plain </a:t>
            </a:r>
            <a:r>
              <a:rPr lang="en-US" sz="2800" dirty="0"/>
              <a:t>nonsense.</a:t>
            </a:r>
          </a:p>
          <a:p>
            <a:pPr>
              <a:lnSpc>
                <a:spcPct val="110000"/>
              </a:lnSpc>
              <a:spcBef>
                <a:spcPts val="0"/>
              </a:spcBef>
            </a:pPr>
            <a:endParaRPr lang="en-US" sz="2800" dirty="0"/>
          </a:p>
          <a:p>
            <a:pPr>
              <a:lnSpc>
                <a:spcPct val="110000"/>
              </a:lnSpc>
              <a:spcBef>
                <a:spcPts val="0"/>
              </a:spcBef>
            </a:pPr>
            <a:r>
              <a:rPr lang="en-US" sz="2800" dirty="0"/>
              <a:t>Compare:</a:t>
            </a:r>
          </a:p>
          <a:p>
            <a:pPr>
              <a:lnSpc>
                <a:spcPct val="110000"/>
              </a:lnSpc>
              <a:spcBef>
                <a:spcPts val="0"/>
              </a:spcBef>
            </a:pPr>
            <a:endParaRPr lang="en-US" sz="2800" dirty="0"/>
          </a:p>
          <a:p>
            <a:pPr marL="1357200" lvl="1" indent="-457200">
              <a:lnSpc>
                <a:spcPct val="110000"/>
              </a:lnSpc>
              <a:spcBef>
                <a:spcPts val="0"/>
              </a:spcBef>
              <a:buFont typeface="+mj-lt"/>
              <a:buAutoNum type="arabicPeriod"/>
            </a:pPr>
            <a:r>
              <a:rPr lang="en-US" sz="2400" dirty="0"/>
              <a:t>“Colorless green ideas sleep furiously” (Chomsky 1957, p. 15)</a:t>
            </a:r>
          </a:p>
          <a:p>
            <a:pPr marL="1357200" lvl="1" indent="-457200">
              <a:lnSpc>
                <a:spcPct val="110000"/>
              </a:lnSpc>
              <a:spcBef>
                <a:spcPts val="0"/>
              </a:spcBef>
              <a:buFont typeface="+mj-lt"/>
              <a:buAutoNum type="arabicPeriod"/>
            </a:pPr>
            <a:r>
              <a:rPr lang="en-US" sz="2400" dirty="0"/>
              <a:t>“there can be a powerful life force in the cellular network to allow one to open up to different dimensional blends.” (</a:t>
            </a:r>
            <a:r>
              <a:rPr lang="en-US" sz="2400" dirty="0" err="1"/>
              <a:t>Twinray</a:t>
            </a:r>
            <a:r>
              <a:rPr lang="en-US" sz="2400" dirty="0"/>
              <a:t>)</a:t>
            </a:r>
          </a:p>
          <a:p>
            <a:pPr lvl="1" indent="0">
              <a:lnSpc>
                <a:spcPct val="110000"/>
              </a:lnSpc>
              <a:spcBef>
                <a:spcPts val="0"/>
              </a:spcBef>
              <a:buNone/>
            </a:pPr>
            <a:endParaRPr lang="en-US" sz="2400" dirty="0"/>
          </a:p>
          <a:p>
            <a:pPr lvl="1" indent="0">
              <a:lnSpc>
                <a:spcPct val="110000"/>
              </a:lnSpc>
              <a:spcBef>
                <a:spcPts val="0"/>
              </a:spcBef>
              <a:buNone/>
            </a:pPr>
            <a:r>
              <a:rPr lang="en-US" sz="2400" i="1" dirty="0"/>
              <a:t>Why does (1) seem more obviously nonsensical than (2)?</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21</a:t>
            </a:fld>
            <a:endParaRPr lang="en-US" dirty="0"/>
          </a:p>
        </p:txBody>
      </p:sp>
    </p:spTree>
    <p:extLst>
      <p:ext uri="{BB962C8B-B14F-4D97-AF65-F5344CB8AC3E}">
        <p14:creationId xmlns:p14="http://schemas.microsoft.com/office/powerpoint/2010/main" val="242860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Associative Richness</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1357200" lvl="1" indent="-457200">
              <a:lnSpc>
                <a:spcPct val="110000"/>
              </a:lnSpc>
              <a:spcBef>
                <a:spcPts val="0"/>
              </a:spcBef>
              <a:buFont typeface="+mj-lt"/>
              <a:buAutoNum type="arabicPeriod"/>
            </a:pPr>
            <a:r>
              <a:rPr lang="en-US" sz="2400" dirty="0"/>
              <a:t>“Colorless green ideas sleep furiously” (Chomsky)</a:t>
            </a:r>
          </a:p>
          <a:p>
            <a:pPr marL="1357200" lvl="1" indent="-457200">
              <a:lnSpc>
                <a:spcPct val="110000"/>
              </a:lnSpc>
              <a:spcBef>
                <a:spcPts val="0"/>
              </a:spcBef>
              <a:buFont typeface="+mj-lt"/>
              <a:buAutoNum type="arabicPeriod"/>
            </a:pPr>
            <a:r>
              <a:rPr lang="en-US" sz="2400" dirty="0"/>
              <a:t>“there can be a powerful life force in the cellular network to allow one to open up to different dimensional blends.” (</a:t>
            </a:r>
            <a:r>
              <a:rPr lang="en-US" sz="2400" dirty="0" err="1"/>
              <a:t>Twinray</a:t>
            </a:r>
            <a:r>
              <a:rPr lang="en-US" sz="2400" dirty="0"/>
              <a:t>)</a:t>
            </a:r>
          </a:p>
          <a:p>
            <a:pPr lvl="2" indent="0">
              <a:lnSpc>
                <a:spcPct val="110000"/>
              </a:lnSpc>
              <a:spcBef>
                <a:spcPts val="0"/>
              </a:spcBef>
              <a:buNone/>
            </a:pPr>
            <a:endParaRPr lang="en-US" sz="2400" dirty="0"/>
          </a:p>
          <a:p>
            <a:pPr lvl="2" indent="0">
              <a:lnSpc>
                <a:spcPct val="110000"/>
              </a:lnSpc>
              <a:spcBef>
                <a:spcPts val="0"/>
              </a:spcBef>
              <a:buNone/>
            </a:pPr>
            <a:r>
              <a:rPr lang="en-US" sz="2400" b="1" dirty="0"/>
              <a:t>A proposal</a:t>
            </a:r>
            <a:r>
              <a:rPr lang="en-US" sz="2400" dirty="0"/>
              <a:t>: </a:t>
            </a:r>
          </a:p>
          <a:p>
            <a:pPr marL="1692900" lvl="2" indent="-342900">
              <a:lnSpc>
                <a:spcPct val="110000"/>
              </a:lnSpc>
              <a:spcBef>
                <a:spcPts val="0"/>
              </a:spcBef>
            </a:pPr>
            <a:r>
              <a:rPr lang="en-US" sz="2400" dirty="0"/>
              <a:t>Both (1) and (2) are nonsense qua </a:t>
            </a:r>
            <a:r>
              <a:rPr lang="en-US" sz="2400" i="1" dirty="0"/>
              <a:t>propositionally/inferentially impoverished</a:t>
            </a:r>
          </a:p>
          <a:p>
            <a:pPr marL="1692900" lvl="2" indent="-342900">
              <a:lnSpc>
                <a:spcPct val="110000"/>
              </a:lnSpc>
              <a:spcBef>
                <a:spcPts val="0"/>
              </a:spcBef>
            </a:pPr>
            <a:r>
              <a:rPr lang="en-US" sz="2400" dirty="0"/>
              <a:t>Only (2) is </a:t>
            </a:r>
            <a:r>
              <a:rPr lang="en-US" sz="2400" i="1" dirty="0"/>
              <a:t>seductive </a:t>
            </a:r>
            <a:r>
              <a:rPr lang="en-US" sz="2400" dirty="0"/>
              <a:t>nonsense qua </a:t>
            </a:r>
            <a:r>
              <a:rPr lang="en-US" sz="2400" i="1" dirty="0"/>
              <a:t>associatively rich</a:t>
            </a:r>
          </a:p>
          <a:p>
            <a:pPr lvl="2" indent="0">
              <a:lnSpc>
                <a:spcPct val="110000"/>
              </a:lnSpc>
              <a:spcBef>
                <a:spcPts val="0"/>
              </a:spcBef>
              <a:buNone/>
            </a:pPr>
            <a:endParaRPr lang="en-US" sz="2400" i="1" dirty="0"/>
          </a:p>
          <a:p>
            <a:pPr lvl="3" indent="0">
              <a:lnSpc>
                <a:spcPct val="110000"/>
              </a:lnSpc>
              <a:spcBef>
                <a:spcPts val="0"/>
              </a:spcBef>
              <a:buNone/>
            </a:pPr>
            <a:r>
              <a:rPr lang="en-US" sz="2400" b="1" i="1" dirty="0"/>
              <a:t>An additional component</a:t>
            </a:r>
            <a:r>
              <a:rPr lang="en-US" sz="2400" i="1" dirty="0"/>
              <a:t>: the concepts invoked in (2) have an interpretation-stimulation significance to the interpreter</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22</a:t>
            </a:fld>
            <a:endParaRPr lang="en-US" dirty="0"/>
          </a:p>
        </p:txBody>
      </p:sp>
    </p:spTree>
    <p:extLst>
      <p:ext uri="{BB962C8B-B14F-4D97-AF65-F5344CB8AC3E}">
        <p14:creationId xmlns:p14="http://schemas.microsoft.com/office/powerpoint/2010/main" val="141649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eet Twinray – Twinray">
            <a:extLst>
              <a:ext uri="{FF2B5EF4-FFF2-40B4-BE49-F238E27FC236}">
                <a16:creationId xmlns:a16="http://schemas.microsoft.com/office/drawing/2014/main" id="{F7AF3F26-5A56-94F9-A4B2-25825BF93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1673949"/>
            <a:ext cx="2883407" cy="44790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Seductive Nonsense: A Case Study?</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6609030" y="1673949"/>
            <a:ext cx="5269512" cy="4479019"/>
          </a:xfrm>
          <a:ln>
            <a:solidFill>
              <a:srgbClr val="FF0000"/>
            </a:solidFill>
          </a:ln>
        </p:spPr>
        <p:txBody>
          <a:bodyPr>
            <a:normAutofit fontScale="92500" lnSpcReduction="20000"/>
          </a:bodyPr>
          <a:lstStyle/>
          <a:p>
            <a:pPr algn="ctr">
              <a:lnSpc>
                <a:spcPct val="110000"/>
              </a:lnSpc>
              <a:spcBef>
                <a:spcPts val="0"/>
              </a:spcBef>
            </a:pPr>
            <a:r>
              <a:rPr lang="en-US" dirty="0">
                <a:solidFill>
                  <a:srgbClr val="FFC000">
                    <a:alpha val="55000"/>
                  </a:srgbClr>
                </a:solidFill>
              </a:rPr>
              <a:t>“Harmony time is a powerful transmission of a whole new brain wave state and this brave 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 </a:t>
            </a:r>
            <a:r>
              <a:rPr lang="en-US" dirty="0"/>
              <a:t>(Instagram)</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23</a:t>
            </a:fld>
            <a:endParaRPr lang="en-US" dirty="0"/>
          </a:p>
        </p:txBody>
      </p:sp>
      <p:sp>
        <p:nvSpPr>
          <p:cNvPr id="4" name="Arrow: Right 3">
            <a:extLst>
              <a:ext uri="{FF2B5EF4-FFF2-40B4-BE49-F238E27FC236}">
                <a16:creationId xmlns:a16="http://schemas.microsoft.com/office/drawing/2014/main" id="{203FF1FB-6050-433B-97B3-12C33E7DDBBB}"/>
              </a:ext>
            </a:extLst>
          </p:cNvPr>
          <p:cNvSpPr/>
          <p:nvPr/>
        </p:nvSpPr>
        <p:spPr>
          <a:xfrm>
            <a:off x="6010176" y="2328197"/>
            <a:ext cx="493293" cy="771807"/>
          </a:xfrm>
          <a:prstGeom prs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4171488-A685-48D3-A14C-27FA8B334930}"/>
              </a:ext>
            </a:extLst>
          </p:cNvPr>
          <p:cNvSpPr txBox="1"/>
          <p:nvPr/>
        </p:nvSpPr>
        <p:spPr>
          <a:xfrm>
            <a:off x="3015832" y="2328197"/>
            <a:ext cx="3122854" cy="3693319"/>
          </a:xfrm>
          <a:prstGeom prst="rect">
            <a:avLst/>
          </a:prstGeom>
          <a:noFill/>
        </p:spPr>
        <p:txBody>
          <a:bodyPr wrap="square" rtlCol="0">
            <a:spAutoFit/>
          </a:bodyPr>
          <a:lstStyle/>
          <a:p>
            <a:r>
              <a:rPr lang="en-US" dirty="0"/>
              <a:t>The passage contains ‘domain-proximal concept clusters’</a:t>
            </a:r>
          </a:p>
          <a:p>
            <a:endParaRPr lang="en-US" dirty="0"/>
          </a:p>
          <a:p>
            <a:r>
              <a:rPr lang="en-US" b="1" dirty="0"/>
              <a:t>My hypothesis</a:t>
            </a:r>
            <a:r>
              <a:rPr lang="en-US" dirty="0"/>
              <a:t>: encountering domain-proximal concept-clusters triggers a cognitive heuristic: something like </a:t>
            </a:r>
          </a:p>
          <a:p>
            <a:r>
              <a:rPr lang="en-US" i="1" dirty="0"/>
              <a:t>“expect propositional / inferential structure in this passage!”</a:t>
            </a:r>
            <a:endParaRPr lang="en-US" dirty="0"/>
          </a:p>
          <a:p>
            <a:endParaRPr lang="en-US" dirty="0"/>
          </a:p>
        </p:txBody>
      </p:sp>
    </p:spTree>
    <p:extLst>
      <p:ext uri="{BB962C8B-B14F-4D97-AF65-F5344CB8AC3E}">
        <p14:creationId xmlns:p14="http://schemas.microsoft.com/office/powerpoint/2010/main" val="399045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CA" i="0" dirty="0"/>
              <a:t>Semi-</a:t>
            </a:r>
            <a:r>
              <a:rPr lang="en-CA" i="0" dirty="0" err="1"/>
              <a:t>propositionality</a:t>
            </a:r>
            <a:r>
              <a:rPr lang="en-CA" i="0" dirty="0"/>
              <a:t>?</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5935811" cy="4479019"/>
          </a:xfrm>
        </p:spPr>
        <p:txBody>
          <a:bodyPr>
            <a:normAutofit lnSpcReduction="10000"/>
          </a:bodyPr>
          <a:lstStyle/>
          <a:p>
            <a:pPr algn="ctr">
              <a:lnSpc>
                <a:spcPct val="110000"/>
              </a:lnSpc>
              <a:spcBef>
                <a:spcPts val="0"/>
              </a:spcBef>
            </a:pPr>
            <a:r>
              <a:rPr lang="en-CA" dirty="0">
                <a:solidFill>
                  <a:srgbClr val="FFC000">
                    <a:alpha val="55000"/>
                  </a:srgbClr>
                </a:solidFill>
              </a:rPr>
              <a:t>“…many of our thoughts are what we might call semi-propositional, they approximate but do not achieve </a:t>
            </a:r>
            <a:r>
              <a:rPr lang="en-CA" dirty="0" err="1">
                <a:solidFill>
                  <a:srgbClr val="FFC000">
                    <a:alpha val="55000"/>
                  </a:srgbClr>
                </a:solidFill>
              </a:rPr>
              <a:t>propositionality</a:t>
            </a:r>
            <a:r>
              <a:rPr lang="en-CA" dirty="0">
                <a:solidFill>
                  <a:srgbClr val="FFC000">
                    <a:alpha val="55000"/>
                  </a:srgbClr>
                </a:solidFill>
              </a:rPr>
              <a:t>…the function of a conceptual representation is to identify one and only one proposition. However, it may fail to do so by being conceptually incomplete, i.e., by containing elements the conceptual content of which is not fully specified, in which case its function is not entirely fulfilled.” </a:t>
            </a:r>
            <a:r>
              <a:rPr lang="en-CA" dirty="0"/>
              <a:t>(Sperber 1997, p. 51)</a:t>
            </a: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24</a:t>
            </a:fld>
            <a:endParaRPr lang="en-US" dirty="0"/>
          </a:p>
        </p:txBody>
      </p:sp>
      <p:pic>
        <p:nvPicPr>
          <p:cNvPr id="1026" name="Picture 2" descr="Dan Sperber | Department of Cognitive Science">
            <a:extLst>
              <a:ext uri="{FF2B5EF4-FFF2-40B4-BE49-F238E27FC236}">
                <a16:creationId xmlns:a16="http://schemas.microsoft.com/office/drawing/2014/main" id="{E34D4575-0018-4393-9502-7D5E6AA9A9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9268" y="1693180"/>
            <a:ext cx="5629275"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50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CA" i="0" dirty="0"/>
              <a:t>Semi-</a:t>
            </a:r>
            <a:r>
              <a:rPr lang="en-CA" i="0" dirty="0" err="1"/>
              <a:t>propositionality</a:t>
            </a:r>
            <a:r>
              <a:rPr lang="en-CA" i="0" dirty="0"/>
              <a:t>?</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5935811" cy="4479019"/>
          </a:xfrm>
        </p:spPr>
        <p:txBody>
          <a:bodyPr>
            <a:normAutofit/>
          </a:bodyPr>
          <a:lstStyle/>
          <a:p>
            <a:pPr algn="ctr">
              <a:lnSpc>
                <a:spcPct val="110000"/>
              </a:lnSpc>
              <a:spcBef>
                <a:spcPts val="0"/>
              </a:spcBef>
            </a:pPr>
            <a:r>
              <a:rPr lang="en-CA" sz="1800" dirty="0">
                <a:solidFill>
                  <a:srgbClr val="FFC000">
                    <a:alpha val="55000"/>
                  </a:srgbClr>
                </a:solidFill>
              </a:rPr>
              <a:t>“…many of our thoughts are what we might call semi-propositional, they approximate but do not achieve </a:t>
            </a:r>
            <a:r>
              <a:rPr lang="en-CA" sz="1800" dirty="0" err="1">
                <a:solidFill>
                  <a:srgbClr val="FFC000">
                    <a:alpha val="55000"/>
                  </a:srgbClr>
                </a:solidFill>
              </a:rPr>
              <a:t>propositionality</a:t>
            </a:r>
            <a:r>
              <a:rPr lang="en-CA" sz="1800" dirty="0">
                <a:solidFill>
                  <a:srgbClr val="FFC000">
                    <a:alpha val="55000"/>
                  </a:srgbClr>
                </a:solidFill>
              </a:rPr>
              <a:t>…the function of a conceptual representation is to identify one and only one proposition. However, it may fail to do so by being conceptually incomplete, i.e., by containing elements the conceptual content of which is not fully specified, in which case its function is not entirely fulfilled.” </a:t>
            </a:r>
            <a:r>
              <a:rPr lang="en-CA" sz="1800" dirty="0"/>
              <a:t>(Sperber 1997, p. 51)</a:t>
            </a:r>
          </a:p>
          <a:p>
            <a:pPr algn="ctr">
              <a:lnSpc>
                <a:spcPct val="110000"/>
              </a:lnSpc>
              <a:spcBef>
                <a:spcPts val="0"/>
              </a:spcBef>
            </a:pPr>
            <a:endParaRPr lang="en-CA" sz="1800" dirty="0"/>
          </a:p>
          <a:p>
            <a:pPr marL="287694" indent="-285750">
              <a:lnSpc>
                <a:spcPct val="110000"/>
              </a:lnSpc>
              <a:spcBef>
                <a:spcPts val="0"/>
              </a:spcBef>
              <a:buFont typeface="Arial" panose="020B0604020202020204" pitchFamily="34" charset="0"/>
              <a:buChar char="•"/>
            </a:pPr>
            <a:r>
              <a:rPr lang="en-CA" sz="1800" dirty="0"/>
              <a:t>Sperber says that semi-propositional is due to using incomplete concepts in a sentence</a:t>
            </a:r>
          </a:p>
          <a:p>
            <a:pPr marL="287694" indent="-285750">
              <a:lnSpc>
                <a:spcPct val="110000"/>
              </a:lnSpc>
              <a:spcBef>
                <a:spcPts val="0"/>
              </a:spcBef>
              <a:buFont typeface="Arial" panose="020B0604020202020204" pitchFamily="34" charset="0"/>
              <a:buChar char="•"/>
            </a:pPr>
            <a:r>
              <a:rPr lang="en-CA" sz="1800" dirty="0"/>
              <a:t>Unlike Sperber, I have focused on incomplete inferential relations </a:t>
            </a:r>
            <a:r>
              <a:rPr lang="en-CA" sz="1800" i="1" dirty="0"/>
              <a:t>between </a:t>
            </a:r>
            <a:r>
              <a:rPr lang="en-CA" sz="1800" dirty="0"/>
              <a:t>concept</a:t>
            </a:r>
          </a:p>
          <a:p>
            <a:pPr algn="ctr">
              <a:lnSpc>
                <a:spcPct val="110000"/>
              </a:lnSpc>
              <a:spcBef>
                <a:spcPts val="0"/>
              </a:spcBef>
            </a:pPr>
            <a:endParaRPr lang="en-CA" sz="1800" dirty="0"/>
          </a:p>
          <a:p>
            <a:pPr>
              <a:lnSpc>
                <a:spcPct val="110000"/>
              </a:lnSpc>
              <a:spcBef>
                <a:spcPts val="0"/>
              </a:spcBef>
            </a:pPr>
            <a:endParaRPr lang="en-US" sz="180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25</a:t>
            </a:fld>
            <a:endParaRPr lang="en-US" dirty="0"/>
          </a:p>
        </p:txBody>
      </p:sp>
      <p:pic>
        <p:nvPicPr>
          <p:cNvPr id="1026" name="Picture 2" descr="Dan Sperber | Department of Cognitive Science">
            <a:extLst>
              <a:ext uri="{FF2B5EF4-FFF2-40B4-BE49-F238E27FC236}">
                <a16:creationId xmlns:a16="http://schemas.microsoft.com/office/drawing/2014/main" id="{E34D4575-0018-4393-9502-7D5E6AA9A9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9268" y="1693180"/>
            <a:ext cx="5629275"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30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CA" i="0" dirty="0"/>
              <a:t>Seductive Nonsense As Empty Signification?</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26</a:t>
            </a:fld>
            <a:endParaRPr lang="en-US" dirty="0"/>
          </a:p>
        </p:txBody>
      </p:sp>
      <p:sp>
        <p:nvSpPr>
          <p:cNvPr id="7" name="Text Placeholder 2">
            <a:extLst>
              <a:ext uri="{FF2B5EF4-FFF2-40B4-BE49-F238E27FC236}">
                <a16:creationId xmlns:a16="http://schemas.microsoft.com/office/drawing/2014/main" id="{6A9E1D73-C147-40A8-887E-12F0E3547A39}"/>
              </a:ext>
            </a:extLst>
          </p:cNvPr>
          <p:cNvSpPr txBox="1">
            <a:spLocks/>
          </p:cNvSpPr>
          <p:nvPr/>
        </p:nvSpPr>
        <p:spPr>
          <a:xfrm>
            <a:off x="5397057" y="1673949"/>
            <a:ext cx="6481485" cy="4479019"/>
          </a:xfrm>
          <a:prstGeom prst="rect">
            <a:avLst/>
          </a:prstGeom>
          <a:ln>
            <a:solidFill>
              <a:srgbClr val="FF0000"/>
            </a:solidFill>
          </a:ln>
        </p:spPr>
        <p:txBody>
          <a:bodyPr vert="horz" lIns="0" tIns="0" rIns="91440" bIns="0" rtlCol="0">
            <a:normAutofit fontScale="85000" lnSpcReduction="20000"/>
          </a:bodyPr>
          <a:lstStyle>
            <a:lvl1pPr marL="1944" indent="0" algn="l" defTabSz="914400" rtl="0" eaLnBrk="1" latinLnBrk="0" hangingPunct="1">
              <a:lnSpc>
                <a:spcPct val="140000"/>
              </a:lnSpc>
              <a:spcBef>
                <a:spcPts val="1000"/>
              </a:spcBef>
              <a:buClr>
                <a:schemeClr val="tx2">
                  <a:lumMod val="75000"/>
                </a:schemeClr>
              </a:buClr>
              <a:buFont typeface="Calibri Light" panose="020F0302020204030204" pitchFamily="34" charset="0"/>
              <a:buNone/>
              <a:defRPr sz="2400" i="0" kern="1200">
                <a:solidFill>
                  <a:schemeClr val="tx1">
                    <a:alpha val="55000"/>
                  </a:schemeClr>
                </a:solidFill>
                <a:latin typeface="+mn-lt"/>
                <a:ea typeface="+mn-ea"/>
                <a:cs typeface="+mn-cs"/>
              </a:defRPr>
            </a:lvl1pPr>
            <a:lvl2pPr marL="9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2pPr>
            <a:lvl3pPr marL="13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3pPr>
            <a:lvl4pPr marL="18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4pPr>
            <a:lvl5pPr marL="22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0"/>
              </a:spcBef>
            </a:pPr>
            <a:r>
              <a:rPr lang="en-CA" dirty="0">
                <a:solidFill>
                  <a:srgbClr val="FFC000">
                    <a:alpha val="55000"/>
                  </a:srgbClr>
                </a:solidFill>
              </a:rPr>
              <a:t>“We can clearly see that there is no bi-univocal correspondence between linear signifying links or </a:t>
            </a:r>
            <a:r>
              <a:rPr lang="en-CA" dirty="0" err="1">
                <a:solidFill>
                  <a:srgbClr val="FFC000">
                    <a:alpha val="55000"/>
                  </a:srgbClr>
                </a:solidFill>
              </a:rPr>
              <a:t>archi</a:t>
            </a:r>
            <a:r>
              <a:rPr lang="en-CA" dirty="0">
                <a:solidFill>
                  <a:srgbClr val="FFC000">
                    <a:alpha val="55000"/>
                  </a:srgbClr>
                </a:solidFill>
              </a:rPr>
              <a:t>-writing, depending on the author, and this </a:t>
            </a:r>
            <a:r>
              <a:rPr lang="en-CA" dirty="0" err="1">
                <a:solidFill>
                  <a:srgbClr val="FFC000">
                    <a:alpha val="55000"/>
                  </a:srgbClr>
                </a:solidFill>
              </a:rPr>
              <a:t>multireferential</a:t>
            </a:r>
            <a:r>
              <a:rPr lang="en-CA" dirty="0">
                <a:solidFill>
                  <a:srgbClr val="FFC000">
                    <a:alpha val="55000"/>
                  </a:srgbClr>
                </a:solidFill>
              </a:rPr>
              <a:t>, multi-dimensional machinic catalysis. The symmetry of scale, the </a:t>
            </a:r>
            <a:r>
              <a:rPr lang="en-CA" dirty="0" err="1">
                <a:solidFill>
                  <a:srgbClr val="FFC000">
                    <a:alpha val="55000"/>
                  </a:srgbClr>
                </a:solidFill>
              </a:rPr>
              <a:t>transversality</a:t>
            </a:r>
            <a:r>
              <a:rPr lang="en-CA" dirty="0">
                <a:solidFill>
                  <a:srgbClr val="FFC000">
                    <a:alpha val="55000"/>
                  </a:srgbClr>
                </a:solidFill>
              </a:rPr>
              <a:t>, the </a:t>
            </a:r>
            <a:r>
              <a:rPr lang="en-CA" dirty="0" err="1">
                <a:solidFill>
                  <a:srgbClr val="FFC000">
                    <a:alpha val="55000"/>
                  </a:srgbClr>
                </a:solidFill>
              </a:rPr>
              <a:t>pathic</a:t>
            </a:r>
            <a:r>
              <a:rPr lang="en-CA" dirty="0">
                <a:solidFill>
                  <a:srgbClr val="FFC000">
                    <a:alpha val="55000"/>
                  </a:srgbClr>
                </a:solidFill>
              </a:rPr>
              <a:t> non-discursive character of their expansion: all these dimensions remove us from the logic of the excluded middle and reinforce us in our dismissal of the ontological binarism we </a:t>
            </a:r>
            <a:r>
              <a:rPr lang="en-CA" dirty="0" err="1">
                <a:solidFill>
                  <a:srgbClr val="FFC000">
                    <a:alpha val="55000"/>
                  </a:srgbClr>
                </a:solidFill>
              </a:rPr>
              <a:t>criticised</a:t>
            </a:r>
            <a:r>
              <a:rPr lang="en-CA" dirty="0">
                <a:solidFill>
                  <a:srgbClr val="FFC000">
                    <a:alpha val="55000"/>
                  </a:srgbClr>
                </a:solidFill>
              </a:rPr>
              <a:t> previously. A machinic assemblage, through its diverse components, extracts its consistency by crossing ontological thresholds, non-linear thresholds of irreversibility, ontological and phylogenetic thresholds, creative thresholds of </a:t>
            </a:r>
            <a:r>
              <a:rPr lang="en-CA" dirty="0" err="1">
                <a:solidFill>
                  <a:srgbClr val="FFC000">
                    <a:alpha val="55000"/>
                  </a:srgbClr>
                </a:solidFill>
              </a:rPr>
              <a:t>heterogenesis</a:t>
            </a:r>
            <a:r>
              <a:rPr lang="en-CA" dirty="0">
                <a:solidFill>
                  <a:srgbClr val="FFC000">
                    <a:alpha val="55000"/>
                  </a:srgbClr>
                </a:solidFill>
              </a:rPr>
              <a:t> and autopoiesis.” </a:t>
            </a:r>
            <a:r>
              <a:rPr lang="en-CA" dirty="0"/>
              <a:t>(</a:t>
            </a:r>
            <a:r>
              <a:rPr lang="en-CA" dirty="0" err="1"/>
              <a:t>Guattari</a:t>
            </a:r>
            <a:r>
              <a:rPr lang="en-CA" dirty="0"/>
              <a:t> 1995, p. 20) </a:t>
            </a:r>
            <a:endParaRPr lang="en-US" dirty="0"/>
          </a:p>
        </p:txBody>
      </p:sp>
      <p:pic>
        <p:nvPicPr>
          <p:cNvPr id="2050" name="Picture 2" descr="Félix Guattari — Semiotext(e)">
            <a:extLst>
              <a:ext uri="{FF2B5EF4-FFF2-40B4-BE49-F238E27FC236}">
                <a16:creationId xmlns:a16="http://schemas.microsoft.com/office/drawing/2014/main" id="{6DF84830-47D8-4A33-9B94-8FA775041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673004"/>
            <a:ext cx="5397056" cy="447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00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CA" i="0" dirty="0"/>
              <a:t>Seductive Nonsense As Empty Signification?</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27</a:t>
            </a:fld>
            <a:endParaRPr lang="en-US" dirty="0"/>
          </a:p>
        </p:txBody>
      </p:sp>
      <p:sp>
        <p:nvSpPr>
          <p:cNvPr id="7" name="Text Placeholder 2">
            <a:extLst>
              <a:ext uri="{FF2B5EF4-FFF2-40B4-BE49-F238E27FC236}">
                <a16:creationId xmlns:a16="http://schemas.microsoft.com/office/drawing/2014/main" id="{6A9E1D73-C147-40A8-887E-12F0E3547A39}"/>
              </a:ext>
            </a:extLst>
          </p:cNvPr>
          <p:cNvSpPr txBox="1">
            <a:spLocks/>
          </p:cNvSpPr>
          <p:nvPr/>
        </p:nvSpPr>
        <p:spPr>
          <a:xfrm>
            <a:off x="5397057" y="1673949"/>
            <a:ext cx="6481485" cy="4479019"/>
          </a:xfrm>
          <a:prstGeom prst="rect">
            <a:avLst/>
          </a:prstGeom>
          <a:ln>
            <a:solidFill>
              <a:srgbClr val="FF0000"/>
            </a:solidFill>
          </a:ln>
        </p:spPr>
        <p:txBody>
          <a:bodyPr vert="horz" lIns="0" tIns="0" rIns="91440" bIns="0" rtlCol="0">
            <a:normAutofit lnSpcReduction="10000"/>
          </a:bodyPr>
          <a:lstStyle>
            <a:lvl1pPr marL="1944" indent="0" algn="l" defTabSz="914400" rtl="0" eaLnBrk="1" latinLnBrk="0" hangingPunct="1">
              <a:lnSpc>
                <a:spcPct val="140000"/>
              </a:lnSpc>
              <a:spcBef>
                <a:spcPts val="1000"/>
              </a:spcBef>
              <a:buClr>
                <a:schemeClr val="tx2">
                  <a:lumMod val="75000"/>
                </a:schemeClr>
              </a:buClr>
              <a:buFont typeface="Calibri Light" panose="020F0302020204030204" pitchFamily="34" charset="0"/>
              <a:buNone/>
              <a:defRPr sz="2400" i="0" kern="1200">
                <a:solidFill>
                  <a:schemeClr val="tx1">
                    <a:alpha val="55000"/>
                  </a:schemeClr>
                </a:solidFill>
                <a:latin typeface="+mn-lt"/>
                <a:ea typeface="+mn-ea"/>
                <a:cs typeface="+mn-cs"/>
              </a:defRPr>
            </a:lvl1pPr>
            <a:lvl2pPr marL="9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2pPr>
            <a:lvl3pPr marL="13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3pPr>
            <a:lvl4pPr marL="18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4pPr>
            <a:lvl5pPr marL="22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0"/>
              </a:spcBef>
            </a:pPr>
            <a:r>
              <a:rPr lang="en-CA" sz="1600" dirty="0">
                <a:solidFill>
                  <a:srgbClr val="FFC000">
                    <a:alpha val="55000"/>
                  </a:srgbClr>
                </a:solidFill>
              </a:rPr>
              <a:t>“We can clearly see that there is no bi-univocal correspondence between linear signifying links or </a:t>
            </a:r>
            <a:r>
              <a:rPr lang="en-CA" sz="1600" dirty="0" err="1">
                <a:solidFill>
                  <a:srgbClr val="FFC000">
                    <a:alpha val="55000"/>
                  </a:srgbClr>
                </a:solidFill>
              </a:rPr>
              <a:t>archi</a:t>
            </a:r>
            <a:r>
              <a:rPr lang="en-CA" sz="1600" dirty="0">
                <a:solidFill>
                  <a:srgbClr val="FFC000">
                    <a:alpha val="55000"/>
                  </a:srgbClr>
                </a:solidFill>
              </a:rPr>
              <a:t>-writing, depending on the author, and this </a:t>
            </a:r>
            <a:r>
              <a:rPr lang="en-CA" sz="1600" dirty="0" err="1">
                <a:solidFill>
                  <a:srgbClr val="FFC000">
                    <a:alpha val="55000"/>
                  </a:srgbClr>
                </a:solidFill>
              </a:rPr>
              <a:t>multireferential</a:t>
            </a:r>
            <a:r>
              <a:rPr lang="en-CA" sz="1600" dirty="0">
                <a:solidFill>
                  <a:srgbClr val="FFC000">
                    <a:alpha val="55000"/>
                  </a:srgbClr>
                </a:solidFill>
              </a:rPr>
              <a:t>, multi-dimensional machinic catalysis. The symmetry of scale, the </a:t>
            </a:r>
            <a:r>
              <a:rPr lang="en-CA" sz="1600" dirty="0" err="1">
                <a:solidFill>
                  <a:srgbClr val="FFC000">
                    <a:alpha val="55000"/>
                  </a:srgbClr>
                </a:solidFill>
              </a:rPr>
              <a:t>transversality</a:t>
            </a:r>
            <a:r>
              <a:rPr lang="en-CA" sz="1600" dirty="0">
                <a:solidFill>
                  <a:srgbClr val="FFC000">
                    <a:alpha val="55000"/>
                  </a:srgbClr>
                </a:solidFill>
              </a:rPr>
              <a:t>, the </a:t>
            </a:r>
            <a:r>
              <a:rPr lang="en-CA" sz="1600" dirty="0" err="1">
                <a:solidFill>
                  <a:srgbClr val="FFC000">
                    <a:alpha val="55000"/>
                  </a:srgbClr>
                </a:solidFill>
              </a:rPr>
              <a:t>pathic</a:t>
            </a:r>
            <a:r>
              <a:rPr lang="en-CA" sz="1600" dirty="0">
                <a:solidFill>
                  <a:srgbClr val="FFC000">
                    <a:alpha val="55000"/>
                  </a:srgbClr>
                </a:solidFill>
              </a:rPr>
              <a:t> non-discursive character of their expansion: all these dimensions remove us from the logic of the excluded middle and reinforce us in our dismissal of the ontological binarism we </a:t>
            </a:r>
            <a:r>
              <a:rPr lang="en-CA" sz="1600" dirty="0" err="1">
                <a:solidFill>
                  <a:srgbClr val="FFC000">
                    <a:alpha val="55000"/>
                  </a:srgbClr>
                </a:solidFill>
              </a:rPr>
              <a:t>criticised</a:t>
            </a:r>
            <a:r>
              <a:rPr lang="en-CA" sz="1600" dirty="0">
                <a:solidFill>
                  <a:srgbClr val="FFC000">
                    <a:alpha val="55000"/>
                  </a:srgbClr>
                </a:solidFill>
              </a:rPr>
              <a:t> previously. A machinic assemblage, through its diverse components, extracts its consistency by crossing ontological thresholds, non-linear thresholds of irreversibility, ontological and phylogenetic thresholds, creative thresholds of </a:t>
            </a:r>
            <a:r>
              <a:rPr lang="en-CA" sz="1600" dirty="0" err="1">
                <a:solidFill>
                  <a:srgbClr val="FFC000">
                    <a:alpha val="55000"/>
                  </a:srgbClr>
                </a:solidFill>
              </a:rPr>
              <a:t>heterogenesis</a:t>
            </a:r>
            <a:r>
              <a:rPr lang="en-CA" sz="1600" dirty="0">
                <a:solidFill>
                  <a:srgbClr val="FFC000">
                    <a:alpha val="55000"/>
                  </a:srgbClr>
                </a:solidFill>
              </a:rPr>
              <a:t> and autopoiesis.” </a:t>
            </a:r>
            <a:r>
              <a:rPr lang="en-CA" sz="1600" dirty="0"/>
              <a:t>(</a:t>
            </a:r>
            <a:r>
              <a:rPr lang="en-CA" sz="1600" dirty="0" err="1"/>
              <a:t>Guattari</a:t>
            </a:r>
            <a:r>
              <a:rPr lang="en-CA" sz="1600" dirty="0"/>
              <a:t> 1995, p. 20)</a:t>
            </a:r>
          </a:p>
          <a:p>
            <a:pPr algn="ctr">
              <a:lnSpc>
                <a:spcPct val="110000"/>
              </a:lnSpc>
              <a:spcBef>
                <a:spcPts val="0"/>
              </a:spcBef>
            </a:pPr>
            <a:endParaRPr lang="en-CA" sz="1600" dirty="0"/>
          </a:p>
          <a:p>
            <a:pPr marL="287694" indent="-285750">
              <a:lnSpc>
                <a:spcPct val="110000"/>
              </a:lnSpc>
              <a:spcBef>
                <a:spcPts val="0"/>
              </a:spcBef>
              <a:buFont typeface="Arial" panose="020B0604020202020204" pitchFamily="34" charset="0"/>
              <a:buChar char="•"/>
            </a:pPr>
            <a:r>
              <a:rPr lang="en-CA" sz="1600" dirty="0"/>
              <a:t>Are there domain-proximal concept-clusters here? Hard to say. </a:t>
            </a:r>
          </a:p>
          <a:p>
            <a:pPr marL="287694" indent="-285750">
              <a:lnSpc>
                <a:spcPct val="110000"/>
              </a:lnSpc>
              <a:spcBef>
                <a:spcPts val="0"/>
              </a:spcBef>
              <a:buFont typeface="Arial" panose="020B0604020202020204" pitchFamily="34" charset="0"/>
              <a:buChar char="•"/>
            </a:pPr>
            <a:r>
              <a:rPr lang="en-CA" sz="1600" dirty="0"/>
              <a:t>What else might explain its seductive quality?</a:t>
            </a:r>
          </a:p>
          <a:p>
            <a:pPr marL="287694" indent="-285750">
              <a:lnSpc>
                <a:spcPct val="110000"/>
              </a:lnSpc>
              <a:spcBef>
                <a:spcPts val="0"/>
              </a:spcBef>
              <a:buFont typeface="Arial" panose="020B0604020202020204" pitchFamily="34" charset="0"/>
              <a:buChar char="•"/>
            </a:pPr>
            <a:r>
              <a:rPr lang="en-CA" sz="1600" dirty="0"/>
              <a:t>Hypothesis: </a:t>
            </a:r>
            <a:r>
              <a:rPr lang="en-CA" sz="1600" i="1" dirty="0"/>
              <a:t>empty signifiers </a:t>
            </a:r>
            <a:r>
              <a:rPr lang="en-CA" sz="1600" dirty="0"/>
              <a:t>are used to stimulate </a:t>
            </a:r>
            <a:r>
              <a:rPr lang="en-CA" sz="1600" i="1" dirty="0"/>
              <a:t>radically unconstrained hermeneutical activity</a:t>
            </a:r>
            <a:endParaRPr lang="en-CA" sz="1600" dirty="0"/>
          </a:p>
        </p:txBody>
      </p:sp>
      <p:pic>
        <p:nvPicPr>
          <p:cNvPr id="2050" name="Picture 2" descr="Félix Guattari — Semiotext(e)">
            <a:extLst>
              <a:ext uri="{FF2B5EF4-FFF2-40B4-BE49-F238E27FC236}">
                <a16:creationId xmlns:a16="http://schemas.microsoft.com/office/drawing/2014/main" id="{6DF84830-47D8-4A33-9B94-8FA775041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673004"/>
            <a:ext cx="5397056" cy="447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96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CA" i="0" dirty="0"/>
              <a:t>Enriched Analysis: </a:t>
            </a:r>
            <a:br>
              <a:rPr lang="en-CA" i="0" dirty="0"/>
            </a:br>
            <a:r>
              <a:rPr lang="en-CA" i="0" dirty="0"/>
              <a:t>Obscurantist Epistemic Manipulation</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816562"/>
            <a:ext cx="11565086" cy="4479019"/>
          </a:xfrm>
        </p:spPr>
        <p:txBody>
          <a:bodyPr>
            <a:normAutofit/>
          </a:bodyPr>
          <a:lstStyle/>
          <a:p>
            <a:pPr>
              <a:lnSpc>
                <a:spcPct val="110000"/>
              </a:lnSpc>
              <a:spcBef>
                <a:spcPts val="0"/>
              </a:spcBef>
            </a:pPr>
            <a:endParaRPr lang="en-US" b="1" dirty="0"/>
          </a:p>
          <a:p>
            <a:pPr>
              <a:lnSpc>
                <a:spcPct val="110000"/>
              </a:lnSpc>
              <a:spcBef>
                <a:spcPts val="0"/>
              </a:spcBef>
            </a:pPr>
            <a:endParaRPr lang="en-US" b="1" dirty="0"/>
          </a:p>
          <a:p>
            <a:pPr>
              <a:lnSpc>
                <a:spcPct val="110000"/>
              </a:lnSpc>
              <a:spcBef>
                <a:spcPts val="0"/>
              </a:spcBef>
            </a:pPr>
            <a:r>
              <a:rPr lang="en-US" b="1" dirty="0"/>
              <a:t>Obscurantist epistemic manipulation </a:t>
            </a:r>
            <a:r>
              <a:rPr lang="en-US" dirty="0"/>
              <a:t>happens when: </a:t>
            </a:r>
          </a:p>
          <a:p>
            <a:pPr>
              <a:lnSpc>
                <a:spcPct val="110000"/>
              </a:lnSpc>
              <a:spcBef>
                <a:spcPts val="0"/>
              </a:spcBef>
            </a:pPr>
            <a:endParaRPr lang="en-US" dirty="0"/>
          </a:p>
          <a:p>
            <a:pPr lvl="1">
              <a:lnSpc>
                <a:spcPct val="110000"/>
              </a:lnSpc>
              <a:spcBef>
                <a:spcPts val="0"/>
              </a:spcBef>
            </a:pPr>
            <a:r>
              <a:rPr lang="en-US" sz="2400" dirty="0"/>
              <a:t>a manipulator uses (1) associatively rich yet inferentially/propositionally impoverished contents, or (2) empty signifiers, to (3) draw initial hermeneutical engagement from interpreters, with an aim to (4) subsequently inducing hermeneutical exasperation and (5) high epistemic regard for the manipulator.</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28</a:t>
            </a:fld>
            <a:endParaRPr lang="en-US" dirty="0"/>
          </a:p>
        </p:txBody>
      </p:sp>
    </p:spTree>
    <p:extLst>
      <p:ext uri="{BB962C8B-B14F-4D97-AF65-F5344CB8AC3E}">
        <p14:creationId xmlns:p14="http://schemas.microsoft.com/office/powerpoint/2010/main" val="245671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t>Consider extant discussions of obscurantism</a:t>
            </a:r>
            <a:endParaRPr lang="en-US" dirty="0">
              <a:solidFill>
                <a:srgbClr val="FFFF00">
                  <a:alpha val="55000"/>
                </a:srgbClr>
              </a:solidFill>
            </a:endParaRPr>
          </a:p>
          <a:p>
            <a:pPr marL="459144" indent="-457200">
              <a:lnSpc>
                <a:spcPct val="110000"/>
              </a:lnSpc>
              <a:spcBef>
                <a:spcPts val="0"/>
              </a:spcBef>
              <a:buFont typeface="+mj-lt"/>
              <a:buAutoNum type="arabicPeriod"/>
            </a:pPr>
            <a:r>
              <a:rPr lang="en-US" dirty="0"/>
              <a:t>Give a provisional analysis of obscurantism</a:t>
            </a:r>
          </a:p>
          <a:p>
            <a:pPr marL="459144" indent="-457200">
              <a:lnSpc>
                <a:spcPct val="110000"/>
              </a:lnSpc>
              <a:spcBef>
                <a:spcPts val="0"/>
              </a:spcBef>
              <a:buFont typeface="+mj-lt"/>
              <a:buAutoNum type="arabicPeriod"/>
            </a:pPr>
            <a:r>
              <a:rPr lang="en-US" dirty="0"/>
              <a:t>Analyze seductive unclarity as </a:t>
            </a:r>
            <a:r>
              <a:rPr lang="en-US" i="1" dirty="0"/>
              <a:t>seductively unclear nonsense</a:t>
            </a:r>
            <a:r>
              <a:rPr lang="en-US" dirty="0"/>
              <a:t> (thus supplementing my provisional analysis of obscurantism)</a:t>
            </a:r>
          </a:p>
          <a:p>
            <a:pPr marL="459144" indent="-457200">
              <a:lnSpc>
                <a:spcPct val="110000"/>
              </a:lnSpc>
              <a:spcBef>
                <a:spcPts val="0"/>
              </a:spcBef>
              <a:buFont typeface="+mj-lt"/>
              <a:buAutoNum type="arabicPeriod"/>
            </a:pPr>
            <a:r>
              <a:rPr lang="en-US" dirty="0"/>
              <a:t>Give an account of obscurantist obfuscation</a:t>
            </a:r>
          </a:p>
          <a:p>
            <a:pPr marL="459144" indent="-457200">
              <a:lnSpc>
                <a:spcPct val="110000"/>
              </a:lnSpc>
              <a:spcBef>
                <a:spcPts val="0"/>
              </a:spcBef>
              <a:buFont typeface="+mj-lt"/>
              <a:buAutoNum type="arabicPeriod"/>
            </a:pPr>
            <a:r>
              <a:rPr lang="en-US" dirty="0">
                <a:solidFill>
                  <a:srgbClr val="FFFF00">
                    <a:alpha val="55000"/>
                  </a:srgbClr>
                </a:solidFill>
              </a:rPr>
              <a:t>Discuss how obscurantism can be weaponized in tandem with seductive </a:t>
            </a:r>
            <a:r>
              <a:rPr lang="en-US" i="1" dirty="0">
                <a:solidFill>
                  <a:srgbClr val="FFFF00">
                    <a:alpha val="55000"/>
                  </a:srgbClr>
                </a:solidFill>
              </a:rPr>
              <a:t>clarity </a:t>
            </a:r>
            <a:r>
              <a:rPr lang="en-US" dirty="0">
                <a:solidFill>
                  <a:srgbClr val="FFFF00">
                    <a:alpha val="55000"/>
                  </a:srgbClr>
                </a:solidFill>
              </a:rPr>
              <a:t>(thus analyzing a role for obscurantism in wider epistemic manipulation campaigns)</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29</a:t>
            </a:fld>
            <a:endParaRPr lang="en-US" dirty="0"/>
          </a:p>
        </p:txBody>
      </p:sp>
    </p:spTree>
    <p:extLst>
      <p:ext uri="{BB962C8B-B14F-4D97-AF65-F5344CB8AC3E}">
        <p14:creationId xmlns:p14="http://schemas.microsoft.com/office/powerpoint/2010/main" val="613319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Seductive </a:t>
            </a:r>
            <a:r>
              <a:rPr lang="en-CA" dirty="0"/>
              <a:t>Clarity</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512856" cy="4479019"/>
          </a:xfrm>
        </p:spPr>
        <p:txBody>
          <a:bodyPr>
            <a:normAutofit/>
          </a:bodyPr>
          <a:lstStyle/>
          <a:p>
            <a:pPr>
              <a:lnSpc>
                <a:spcPct val="110000"/>
              </a:lnSpc>
              <a:spcBef>
                <a:spcPts val="0"/>
              </a:spcBef>
            </a:pPr>
            <a:r>
              <a:rPr lang="en-US" dirty="0"/>
              <a:t>We sometimes rely on </a:t>
            </a:r>
            <a:r>
              <a:rPr lang="en-US" b="1" dirty="0"/>
              <a:t>clarity heuristics </a:t>
            </a:r>
            <a:r>
              <a:rPr lang="en-US" dirty="0"/>
              <a:t>to settle our beliefs / cognitive styles, </a:t>
            </a:r>
            <a:r>
              <a:rPr lang="en-US" dirty="0" err="1"/>
              <a:t>e.g</a:t>
            </a:r>
            <a:r>
              <a:rPr lang="en-US" dirty="0"/>
              <a:t>:</a:t>
            </a:r>
          </a:p>
          <a:p>
            <a:pPr>
              <a:lnSpc>
                <a:spcPct val="110000"/>
              </a:lnSpc>
              <a:spcBef>
                <a:spcPts val="0"/>
              </a:spcBef>
            </a:pPr>
            <a:endParaRPr lang="en-US" dirty="0"/>
          </a:p>
          <a:p>
            <a:pPr marL="1242900" lvl="1" indent="-342900">
              <a:lnSpc>
                <a:spcPct val="110000"/>
              </a:lnSpc>
              <a:spcBef>
                <a:spcPts val="0"/>
              </a:spcBef>
              <a:buFont typeface="Arial" panose="020B0604020202020204" pitchFamily="34" charset="0"/>
              <a:buChar char="•"/>
            </a:pPr>
            <a:r>
              <a:rPr lang="en-US" sz="2400" dirty="0"/>
              <a:t>Eureka moments are often treated as reasonable termini for inquiry</a:t>
            </a:r>
          </a:p>
          <a:p>
            <a:pPr marL="1242900" lvl="1" indent="-342900">
              <a:lnSpc>
                <a:spcPct val="110000"/>
              </a:lnSpc>
              <a:spcBef>
                <a:spcPts val="0"/>
              </a:spcBef>
              <a:buFont typeface="Arial" panose="020B0604020202020204" pitchFamily="34" charset="0"/>
              <a:buChar char="•"/>
            </a:pPr>
            <a:r>
              <a:rPr lang="en-US" sz="2400" dirty="0"/>
              <a:t>Cognitive felicity with a belief-forming process is often treated as evidence of its reliability</a:t>
            </a:r>
          </a:p>
          <a:p>
            <a:pPr marL="344844" indent="-342900">
              <a:lnSpc>
                <a:spcPct val="110000"/>
              </a:lnSpc>
              <a:spcBef>
                <a:spcPts val="0"/>
              </a:spcBef>
              <a:buFont typeface="Arial" panose="020B0604020202020204" pitchFamily="34" charset="0"/>
              <a:buChar char="•"/>
            </a:pPr>
            <a:endParaRPr lang="en-US" dirty="0"/>
          </a:p>
          <a:p>
            <a:pPr>
              <a:lnSpc>
                <a:spcPct val="110000"/>
              </a:lnSpc>
              <a:spcBef>
                <a:spcPts val="0"/>
              </a:spcBef>
            </a:pPr>
            <a:r>
              <a:rPr lang="en-US" dirty="0"/>
              <a:t>These heuristics are rational but exploitable!</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30</a:t>
            </a:fld>
            <a:endParaRPr lang="en-US" dirty="0"/>
          </a:p>
        </p:txBody>
      </p:sp>
      <p:pic>
        <p:nvPicPr>
          <p:cNvPr id="4098" name="Picture 2" descr="C. Thi Nguyen from Utah Valley to University of Utah - Daily Nous">
            <a:extLst>
              <a:ext uri="{FF2B5EF4-FFF2-40B4-BE49-F238E27FC236}">
                <a16:creationId xmlns:a16="http://schemas.microsoft.com/office/drawing/2014/main" id="{3B64743A-DD7B-48DC-AEDB-E38E1B3AD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313" y="1673949"/>
            <a:ext cx="4924718"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19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Seductive </a:t>
            </a:r>
            <a:r>
              <a:rPr lang="en-CA" dirty="0"/>
              <a:t>Clarity</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693926" cy="4479019"/>
          </a:xfrm>
        </p:spPr>
        <p:txBody>
          <a:bodyPr>
            <a:normAutofit/>
          </a:bodyPr>
          <a:lstStyle/>
          <a:p>
            <a:pPr>
              <a:lnSpc>
                <a:spcPct val="110000"/>
              </a:lnSpc>
              <a:spcBef>
                <a:spcPts val="0"/>
              </a:spcBef>
            </a:pPr>
            <a:r>
              <a:rPr lang="en-US" dirty="0"/>
              <a:t>An epistemic manipulator can optimize your belief-system / belief-forming processes for clarity at the expense of truth, </a:t>
            </a:r>
            <a:r>
              <a:rPr lang="en-US" dirty="0" err="1"/>
              <a:t>e.g</a:t>
            </a:r>
            <a:r>
              <a:rPr lang="en-US" dirty="0"/>
              <a:t>:</a:t>
            </a:r>
          </a:p>
          <a:p>
            <a:pPr>
              <a:lnSpc>
                <a:spcPct val="110000"/>
              </a:lnSpc>
              <a:spcBef>
                <a:spcPts val="0"/>
              </a:spcBef>
            </a:pPr>
            <a:endParaRPr lang="en-US" dirty="0"/>
          </a:p>
          <a:p>
            <a:pPr>
              <a:lnSpc>
                <a:spcPct val="110000"/>
              </a:lnSpc>
              <a:spcBef>
                <a:spcPts val="0"/>
              </a:spcBef>
            </a:pPr>
            <a:r>
              <a:rPr lang="en-US" b="1" dirty="0"/>
              <a:t>Ur-conspiracy-theoretic-belief</a:t>
            </a:r>
            <a:r>
              <a:rPr lang="en-US" dirty="0"/>
              <a:t>: a deep-state cabal is controlling world-events</a:t>
            </a:r>
          </a:p>
          <a:p>
            <a:pPr>
              <a:lnSpc>
                <a:spcPct val="110000"/>
              </a:lnSpc>
              <a:spcBef>
                <a:spcPts val="0"/>
              </a:spcBef>
            </a:pPr>
            <a:endParaRPr lang="en-US" b="1" dirty="0"/>
          </a:p>
          <a:p>
            <a:pPr marL="1242900" lvl="1" indent="-342900">
              <a:lnSpc>
                <a:spcPct val="110000"/>
              </a:lnSpc>
              <a:spcBef>
                <a:spcPts val="0"/>
              </a:spcBef>
              <a:buFont typeface="Arial" panose="020B0604020202020204" pitchFamily="34" charset="0"/>
              <a:buChar char="•"/>
            </a:pPr>
            <a:r>
              <a:rPr lang="en-US" sz="2000" dirty="0"/>
              <a:t>Extremely high doxastic fecundity</a:t>
            </a:r>
          </a:p>
          <a:p>
            <a:pPr marL="1242900" lvl="1" indent="-342900">
              <a:lnSpc>
                <a:spcPct val="110000"/>
              </a:lnSpc>
              <a:spcBef>
                <a:spcPts val="0"/>
              </a:spcBef>
              <a:buFont typeface="Arial" panose="020B0604020202020204" pitchFamily="34" charset="0"/>
              <a:buChar char="•"/>
            </a:pPr>
            <a:r>
              <a:rPr lang="en-US" sz="2000" dirty="0"/>
              <a:t>Extremely high cognitive felicity</a:t>
            </a:r>
          </a:p>
          <a:p>
            <a:pPr marL="1242900" lvl="1" indent="-342900">
              <a:lnSpc>
                <a:spcPct val="110000"/>
              </a:lnSpc>
              <a:spcBef>
                <a:spcPts val="0"/>
              </a:spcBef>
              <a:buFont typeface="Arial" panose="020B0604020202020204" pitchFamily="34" charset="0"/>
              <a:buChar char="•"/>
            </a:pPr>
            <a:r>
              <a:rPr lang="en-US" sz="2000" dirty="0"/>
              <a:t>Extreme insulation against counter-evidence</a:t>
            </a:r>
          </a:p>
          <a:p>
            <a:pPr marL="1242900" lvl="1" indent="-342900">
              <a:lnSpc>
                <a:spcPct val="110000"/>
              </a:lnSpc>
              <a:spcBef>
                <a:spcPts val="0"/>
              </a:spcBef>
              <a:buFont typeface="Arial" panose="020B0604020202020204" pitchFamily="34" charset="0"/>
              <a:buChar char="•"/>
            </a:pPr>
            <a:endParaRPr lang="en-US" sz="200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31</a:t>
            </a:fld>
            <a:endParaRPr lang="en-US" dirty="0"/>
          </a:p>
        </p:txBody>
      </p:sp>
      <p:pic>
        <p:nvPicPr>
          <p:cNvPr id="6146" name="Picture 2" descr="The Deep State Encyclopedia: Exposing the Cabal's Playbook: Reallygraceful,  Grace: 9798218950880: Amazon.com: Books">
            <a:extLst>
              <a:ext uri="{FF2B5EF4-FFF2-40B4-BE49-F238E27FC236}">
                <a16:creationId xmlns:a16="http://schemas.microsoft.com/office/drawing/2014/main" id="{DE3C6684-4DA5-4FB1-95DD-E8CA86462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384" y="1673949"/>
            <a:ext cx="4736562"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65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An Insidious Pincer</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693926" cy="4479019"/>
          </a:xfrm>
        </p:spPr>
        <p:txBody>
          <a:bodyPr>
            <a:normAutofit/>
          </a:bodyPr>
          <a:lstStyle/>
          <a:p>
            <a:pPr>
              <a:lnSpc>
                <a:spcPct val="110000"/>
              </a:lnSpc>
              <a:spcBef>
                <a:spcPts val="0"/>
              </a:spcBef>
            </a:pPr>
            <a:r>
              <a:rPr lang="en-US" b="1" dirty="0"/>
              <a:t>A problem for the manipulator</a:t>
            </a:r>
            <a:r>
              <a:rPr lang="en-US" dirty="0"/>
              <a:t>: supplying a victim with a belief exhibiting such high doxastic fecundity, cognitive felicity, etc., can induce too much epistemic bravery, undermining the manipulator’s cognitive control over the victim</a:t>
            </a:r>
          </a:p>
          <a:p>
            <a:pPr>
              <a:lnSpc>
                <a:spcPct val="110000"/>
              </a:lnSpc>
              <a:spcBef>
                <a:spcPts val="0"/>
              </a:spcBef>
            </a:pPr>
            <a:endParaRPr lang="en-US" dirty="0"/>
          </a:p>
          <a:p>
            <a:pPr>
              <a:lnSpc>
                <a:spcPct val="110000"/>
              </a:lnSpc>
              <a:spcBef>
                <a:spcPts val="0"/>
              </a:spcBef>
            </a:pPr>
            <a:r>
              <a:rPr lang="en-US" dirty="0"/>
              <a:t>Obfuscation can be used to police the boundaries of a victim’s epistemic activity</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32</a:t>
            </a:fld>
            <a:endParaRPr lang="en-US" dirty="0"/>
          </a:p>
        </p:txBody>
      </p:sp>
      <p:pic>
        <p:nvPicPr>
          <p:cNvPr id="6146" name="Picture 2" descr="The Deep State Encyclopedia: Exposing the Cabal's Playbook: Reallygraceful,  Grace: 9798218950880: Amazon.com: Books">
            <a:extLst>
              <a:ext uri="{FF2B5EF4-FFF2-40B4-BE49-F238E27FC236}">
                <a16:creationId xmlns:a16="http://schemas.microsoft.com/office/drawing/2014/main" id="{DE3C6684-4DA5-4FB1-95DD-E8CA86462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384" y="1673949"/>
            <a:ext cx="4736562"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11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An Insidious Pincer</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2037249" y="1673949"/>
            <a:ext cx="8117502" cy="4479019"/>
          </a:xfrm>
        </p:spPr>
        <p:txBody>
          <a:bodyPr>
            <a:normAutofit fontScale="92500"/>
          </a:bodyPr>
          <a:lstStyle/>
          <a:p>
            <a:pPr>
              <a:lnSpc>
                <a:spcPct val="110000"/>
              </a:lnSpc>
              <a:spcBef>
                <a:spcPts val="0"/>
              </a:spcBef>
            </a:pPr>
            <a:r>
              <a:rPr lang="en-US" dirty="0"/>
              <a:t>Seductive clarity as</a:t>
            </a:r>
            <a:r>
              <a:rPr lang="en-US" b="1" dirty="0"/>
              <a:t> epistemic luring</a:t>
            </a:r>
            <a:r>
              <a:rPr lang="en-US" dirty="0"/>
              <a:t>: enticing you into a belief-system</a:t>
            </a:r>
          </a:p>
          <a:p>
            <a:pPr>
              <a:lnSpc>
                <a:spcPct val="110000"/>
              </a:lnSpc>
              <a:spcBef>
                <a:spcPts val="0"/>
              </a:spcBef>
            </a:pPr>
            <a:endParaRPr lang="en-US" dirty="0"/>
          </a:p>
          <a:p>
            <a:pPr>
              <a:lnSpc>
                <a:spcPct val="110000"/>
              </a:lnSpc>
              <a:spcBef>
                <a:spcPts val="0"/>
              </a:spcBef>
            </a:pPr>
            <a:r>
              <a:rPr lang="en-US" b="1" dirty="0"/>
              <a:t>Obscurantism as epistemic boundary-policing</a:t>
            </a:r>
            <a:r>
              <a:rPr lang="en-US" dirty="0"/>
              <a:t>: obscuring your understanding at the margins of the belief-system</a:t>
            </a:r>
          </a:p>
          <a:p>
            <a:pPr>
              <a:lnSpc>
                <a:spcPct val="110000"/>
              </a:lnSpc>
              <a:spcBef>
                <a:spcPts val="0"/>
              </a:spcBef>
            </a:pPr>
            <a:endParaRPr lang="en-US" dirty="0"/>
          </a:p>
          <a:p>
            <a:pPr marL="451944" lvl="1" indent="0">
              <a:lnSpc>
                <a:spcPct val="110000"/>
              </a:lnSpc>
              <a:spcBef>
                <a:spcPts val="0"/>
              </a:spcBef>
              <a:buNone/>
            </a:pPr>
            <a:r>
              <a:rPr lang="en-US" sz="2200" dirty="0"/>
              <a:t>Application: cults?</a:t>
            </a:r>
          </a:p>
          <a:p>
            <a:pPr lvl="1">
              <a:lnSpc>
                <a:spcPct val="110000"/>
              </a:lnSpc>
              <a:spcBef>
                <a:spcPts val="0"/>
              </a:spcBef>
            </a:pPr>
            <a:endParaRPr lang="en-US" sz="1900" i="1" dirty="0"/>
          </a:p>
          <a:p>
            <a:pPr marL="1357200" lvl="1" indent="-457200">
              <a:lnSpc>
                <a:spcPct val="110000"/>
              </a:lnSpc>
              <a:spcBef>
                <a:spcPts val="0"/>
              </a:spcBef>
              <a:buFont typeface="+mj-lt"/>
              <a:buAutoNum type="arabicPeriod"/>
            </a:pPr>
            <a:r>
              <a:rPr lang="en-US" sz="2200" i="1" dirty="0"/>
              <a:t>The cult’s core beliefs must be clear enough to be recognized by all members</a:t>
            </a:r>
          </a:p>
          <a:p>
            <a:pPr marL="1357200" lvl="1" indent="-457200">
              <a:lnSpc>
                <a:spcPct val="110000"/>
              </a:lnSpc>
              <a:spcBef>
                <a:spcPts val="0"/>
              </a:spcBef>
              <a:buFont typeface="+mj-lt"/>
              <a:buAutoNum type="arabicPeriod"/>
            </a:pPr>
            <a:r>
              <a:rPr lang="en-US" sz="2200" i="1" dirty="0"/>
              <a:t>Other parts of the cult must be obscure enough for cult members to not think too hard</a:t>
            </a:r>
            <a:endParaRPr lang="en-US" sz="1900" i="1" dirty="0"/>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33</a:t>
            </a:fld>
            <a:endParaRPr lang="en-US" dirty="0"/>
          </a:p>
        </p:txBody>
      </p:sp>
    </p:spTree>
    <p:extLst>
      <p:ext uri="{BB962C8B-B14F-4D97-AF65-F5344CB8AC3E}">
        <p14:creationId xmlns:p14="http://schemas.microsoft.com/office/powerpoint/2010/main" val="81286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61">
            <a:extLst>
              <a:ext uri="{FF2B5EF4-FFF2-40B4-BE49-F238E27FC236}">
                <a16:creationId xmlns:a16="http://schemas.microsoft.com/office/drawing/2014/main" id="{C233D55B-4DFD-49DA-BA62-72F3E2D07DFB}"/>
              </a:ext>
            </a:extLst>
          </p:cNvPr>
          <p:cNvSpPr>
            <a:spLocks noGrp="1"/>
          </p:cNvSpPr>
          <p:nvPr>
            <p:ph type="title"/>
          </p:nvPr>
        </p:nvSpPr>
        <p:spPr>
          <a:xfrm>
            <a:off x="440969" y="457261"/>
            <a:ext cx="11316056" cy="1001712"/>
          </a:xfrm>
        </p:spPr>
        <p:txBody>
          <a:bodyPr/>
          <a:lstStyle/>
          <a:p>
            <a:pPr algn="ctr"/>
            <a:r>
              <a:rPr lang="en-US" dirty="0"/>
              <a:t>Thank you!</a:t>
            </a:r>
          </a:p>
        </p:txBody>
      </p:sp>
      <p:sp>
        <p:nvSpPr>
          <p:cNvPr id="3" name="Text Placeholder 2">
            <a:extLst>
              <a:ext uri="{FF2B5EF4-FFF2-40B4-BE49-F238E27FC236}">
                <a16:creationId xmlns:a16="http://schemas.microsoft.com/office/drawing/2014/main" id="{22FA598F-5A54-440C-B392-A3CA49276522}"/>
              </a:ext>
            </a:extLst>
          </p:cNvPr>
          <p:cNvSpPr>
            <a:spLocks noGrp="1"/>
          </p:cNvSpPr>
          <p:nvPr>
            <p:ph type="body" sz="quarter" idx="11"/>
          </p:nvPr>
        </p:nvSpPr>
        <p:spPr>
          <a:xfrm>
            <a:off x="440969" y="1665166"/>
            <a:ext cx="11300287" cy="1001712"/>
          </a:xfrm>
        </p:spPr>
        <p:txBody>
          <a:bodyPr>
            <a:normAutofit fontScale="92500" lnSpcReduction="10000"/>
          </a:bodyPr>
          <a:lstStyle/>
          <a:p>
            <a:pPr algn="ctr"/>
            <a:r>
              <a:rPr lang="en-US" sz="2600" b="1" dirty="0"/>
              <a:t>bwinokur@um.edu.mo </a:t>
            </a:r>
            <a:r>
              <a:rPr lang="en-US" sz="2600" dirty="0"/>
              <a:t>| </a:t>
            </a:r>
            <a:r>
              <a:rPr lang="en-US" sz="2600" b="1" dirty="0"/>
              <a:t>benwinokur.com</a:t>
            </a:r>
          </a:p>
          <a:p>
            <a:pPr algn="ctr"/>
            <a:r>
              <a:rPr lang="en-US" i="1"/>
              <a:t>Feel </a:t>
            </a:r>
            <a:r>
              <a:rPr lang="en-US" i="1" dirty="0"/>
              <a:t>free to inquire re: bibliography / draft of my paper</a:t>
            </a:r>
          </a:p>
        </p:txBody>
      </p:sp>
      <p:sp>
        <p:nvSpPr>
          <p:cNvPr id="2" name="Date Placeholder 1">
            <a:extLst>
              <a:ext uri="{FF2B5EF4-FFF2-40B4-BE49-F238E27FC236}">
                <a16:creationId xmlns:a16="http://schemas.microsoft.com/office/drawing/2014/main" id="{88A745C7-E196-458E-B493-7387298C2D17}"/>
              </a:ext>
            </a:extLst>
          </p:cNvPr>
          <p:cNvSpPr>
            <a:spLocks noGrp="1"/>
          </p:cNvSpPr>
          <p:nvPr>
            <p:ph type="dt" sz="half" idx="2"/>
          </p:nvPr>
        </p:nvSpPr>
        <p:spPr>
          <a:xfrm>
            <a:off x="442912" y="6152968"/>
            <a:ext cx="3457576" cy="502920"/>
          </a:xfrm>
        </p:spPr>
        <p:txBody>
          <a:bodyPr/>
          <a:lstStyle/>
          <a:p>
            <a:r>
              <a:rPr lang="en-US" dirty="0"/>
              <a:t>16/09/2024</a:t>
            </a:r>
          </a:p>
        </p:txBody>
      </p:sp>
      <p:sp>
        <p:nvSpPr>
          <p:cNvPr id="4" name="Footer Placeholder 3">
            <a:extLst>
              <a:ext uri="{FF2B5EF4-FFF2-40B4-BE49-F238E27FC236}">
                <a16:creationId xmlns:a16="http://schemas.microsoft.com/office/drawing/2014/main" id="{C14E1DCF-4630-47E2-B658-E4AADB3DA250}"/>
              </a:ext>
            </a:extLst>
          </p:cNvPr>
          <p:cNvSpPr>
            <a:spLocks noGrp="1"/>
          </p:cNvSpPr>
          <p:nvPr>
            <p:ph type="ftr" sz="quarter" idx="3"/>
          </p:nvPr>
        </p:nvSpPr>
        <p:spPr>
          <a:xfrm>
            <a:off x="4370832" y="6153912"/>
            <a:ext cx="5397056" cy="502920"/>
          </a:xfrm>
        </p:spPr>
        <p:txBody>
          <a:bodyPr/>
          <a:lstStyle/>
          <a:p>
            <a:r>
              <a:rPr lang="en-US" dirty="0"/>
              <a:t>Obscurantist Obfuscation</a:t>
            </a:r>
          </a:p>
        </p:txBody>
      </p:sp>
      <p:sp>
        <p:nvSpPr>
          <p:cNvPr id="5" name="Slide Number Placeholder 4">
            <a:extLst>
              <a:ext uri="{FF2B5EF4-FFF2-40B4-BE49-F238E27FC236}">
                <a16:creationId xmlns:a16="http://schemas.microsoft.com/office/drawing/2014/main" id="{E6956C8A-7BD4-4A46-82BA-EAB9CAD4B56A}"/>
              </a:ext>
            </a:extLst>
          </p:cNvPr>
          <p:cNvSpPr>
            <a:spLocks noGrp="1"/>
          </p:cNvSpPr>
          <p:nvPr>
            <p:ph type="sldNum" sz="quarter" idx="4"/>
          </p:nvPr>
        </p:nvSpPr>
        <p:spPr>
          <a:xfrm>
            <a:off x="11241025" y="6153912"/>
            <a:ext cx="502920" cy="502920"/>
          </a:xfrm>
        </p:spPr>
        <p:txBody>
          <a:bodyPr/>
          <a:lstStyle/>
          <a:p>
            <a:fld id="{0D309695-DEC3-40DA-9DF5-330280C9D0E8}" type="slidenum">
              <a:rPr lang="en-US" smtClean="0"/>
              <a:pPr/>
              <a:t>34</a:t>
            </a:fld>
            <a:endParaRPr lang="en-US" dirty="0"/>
          </a:p>
        </p:txBody>
      </p:sp>
      <p:pic>
        <p:nvPicPr>
          <p:cNvPr id="15" name="Picture Placeholder 14">
            <a:extLst>
              <a:ext uri="{FF2B5EF4-FFF2-40B4-BE49-F238E27FC236}">
                <a16:creationId xmlns:a16="http://schemas.microsoft.com/office/drawing/2014/main" id="{31B93536-73BF-AE4C-4B12-C520316BE8CF}"/>
              </a:ext>
            </a:extLst>
          </p:cNvPr>
          <p:cNvPicPr>
            <a:picLocks noGrp="1" noChangeAspect="1"/>
          </p:cNvPicPr>
          <p:nvPr>
            <p:ph type="pic" sz="quarter" idx="12"/>
          </p:nvPr>
        </p:nvPicPr>
        <p:blipFill>
          <a:blip r:embed="rId3"/>
          <a:srcRect t="8485" b="8485"/>
          <a:stretch>
            <a:fillRect/>
          </a:stretch>
        </p:blipFill>
        <p:spPr>
          <a:xfrm>
            <a:off x="441325" y="3168713"/>
            <a:ext cx="2698750" cy="2778062"/>
          </a:xfrm>
        </p:spPr>
      </p:pic>
      <p:pic>
        <p:nvPicPr>
          <p:cNvPr id="21" name="Picture Placeholder 20">
            <a:extLst>
              <a:ext uri="{FF2B5EF4-FFF2-40B4-BE49-F238E27FC236}">
                <a16:creationId xmlns:a16="http://schemas.microsoft.com/office/drawing/2014/main" id="{788677C8-38AA-1DB9-2427-2A96044AED22}"/>
              </a:ext>
            </a:extLst>
          </p:cNvPr>
          <p:cNvPicPr>
            <a:picLocks noGrp="1" noChangeAspect="1"/>
          </p:cNvPicPr>
          <p:nvPr>
            <p:ph type="pic" sz="quarter" idx="15"/>
          </p:nvPr>
        </p:nvPicPr>
        <p:blipFill>
          <a:blip r:embed="rId4"/>
          <a:srcRect t="8485" b="8485"/>
          <a:stretch>
            <a:fillRect/>
          </a:stretch>
        </p:blipFill>
        <p:spPr>
          <a:xfrm>
            <a:off x="9058275" y="3168713"/>
            <a:ext cx="2698750" cy="2778062"/>
          </a:xfrm>
        </p:spPr>
      </p:pic>
      <p:pic>
        <p:nvPicPr>
          <p:cNvPr id="32" name="Picture Placeholder 31">
            <a:extLst>
              <a:ext uri="{FF2B5EF4-FFF2-40B4-BE49-F238E27FC236}">
                <a16:creationId xmlns:a16="http://schemas.microsoft.com/office/drawing/2014/main" id="{550EF67E-687C-2B63-F655-0085DE0898F9}"/>
              </a:ext>
            </a:extLst>
          </p:cNvPr>
          <p:cNvPicPr>
            <a:picLocks noGrp="1" noChangeAspect="1"/>
          </p:cNvPicPr>
          <p:nvPr>
            <p:ph type="pic" sz="quarter" idx="14"/>
          </p:nvPr>
        </p:nvPicPr>
        <p:blipFill>
          <a:blip r:embed="rId5"/>
          <a:srcRect t="8338" b="8338"/>
          <a:stretch>
            <a:fillRect/>
          </a:stretch>
        </p:blipFill>
        <p:spPr>
          <a:xfrm>
            <a:off x="6189663" y="3168713"/>
            <a:ext cx="2689225" cy="2778062"/>
          </a:xfrm>
        </p:spPr>
      </p:pic>
      <p:pic>
        <p:nvPicPr>
          <p:cNvPr id="29" name="Picture Placeholder 28">
            <a:extLst>
              <a:ext uri="{FF2B5EF4-FFF2-40B4-BE49-F238E27FC236}">
                <a16:creationId xmlns:a16="http://schemas.microsoft.com/office/drawing/2014/main" id="{412717BB-2936-450A-EBF8-1203260AB3FF}"/>
              </a:ext>
            </a:extLst>
          </p:cNvPr>
          <p:cNvPicPr>
            <a:picLocks noGrp="1" noChangeAspect="1"/>
          </p:cNvPicPr>
          <p:nvPr>
            <p:ph type="pic" sz="quarter" idx="13"/>
          </p:nvPr>
        </p:nvPicPr>
        <p:blipFill>
          <a:blip r:embed="rId6"/>
          <a:srcRect t="8363" b="8363"/>
          <a:stretch>
            <a:fillRect/>
          </a:stretch>
        </p:blipFill>
        <p:spPr>
          <a:xfrm>
            <a:off x="3319463" y="3168713"/>
            <a:ext cx="2690812" cy="2778062"/>
          </a:xfrm>
        </p:spPr>
      </p:pic>
    </p:spTree>
    <p:extLst>
      <p:ext uri="{BB962C8B-B14F-4D97-AF65-F5344CB8AC3E}">
        <p14:creationId xmlns:p14="http://schemas.microsoft.com/office/powerpoint/2010/main" val="32763933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Agenda</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marL="459144" indent="-457200">
              <a:lnSpc>
                <a:spcPct val="110000"/>
              </a:lnSpc>
              <a:spcBef>
                <a:spcPts val="0"/>
              </a:spcBef>
              <a:buFont typeface="+mj-lt"/>
              <a:buAutoNum type="arabicPeriod"/>
            </a:pPr>
            <a:r>
              <a:rPr lang="en-US" dirty="0"/>
              <a:t>Consider extant discussions of obscurantism</a:t>
            </a:r>
            <a:endParaRPr lang="en-US" dirty="0">
              <a:solidFill>
                <a:srgbClr val="FFFF00">
                  <a:alpha val="55000"/>
                </a:srgbClr>
              </a:solidFill>
            </a:endParaRPr>
          </a:p>
          <a:p>
            <a:pPr marL="459144" indent="-457200">
              <a:lnSpc>
                <a:spcPct val="110000"/>
              </a:lnSpc>
              <a:spcBef>
                <a:spcPts val="0"/>
              </a:spcBef>
              <a:buFont typeface="+mj-lt"/>
              <a:buAutoNum type="arabicPeriod"/>
            </a:pPr>
            <a:r>
              <a:rPr lang="en-US" dirty="0"/>
              <a:t>Give a provisional analysis of obscurantism</a:t>
            </a:r>
          </a:p>
          <a:p>
            <a:pPr marL="459144" indent="-457200">
              <a:lnSpc>
                <a:spcPct val="110000"/>
              </a:lnSpc>
              <a:spcBef>
                <a:spcPts val="0"/>
              </a:spcBef>
              <a:buFont typeface="+mj-lt"/>
              <a:buAutoNum type="arabicPeriod"/>
            </a:pPr>
            <a:r>
              <a:rPr lang="en-US" dirty="0"/>
              <a:t>Analyze seductive unclarity as </a:t>
            </a:r>
            <a:r>
              <a:rPr lang="en-US" i="1" dirty="0"/>
              <a:t>seductively unclear nonsense</a:t>
            </a:r>
            <a:r>
              <a:rPr lang="en-US" dirty="0"/>
              <a:t> (thus supplementing my provisional analysis of obscurantism)</a:t>
            </a:r>
          </a:p>
          <a:p>
            <a:pPr marL="459144" indent="-457200">
              <a:lnSpc>
                <a:spcPct val="110000"/>
              </a:lnSpc>
              <a:spcBef>
                <a:spcPts val="0"/>
              </a:spcBef>
              <a:buFont typeface="+mj-lt"/>
              <a:buAutoNum type="arabicPeriod"/>
            </a:pPr>
            <a:r>
              <a:rPr lang="en-US" dirty="0"/>
              <a:t>Give an account of obscurantist obfuscation</a:t>
            </a:r>
          </a:p>
          <a:p>
            <a:pPr marL="459144" indent="-457200">
              <a:lnSpc>
                <a:spcPct val="110000"/>
              </a:lnSpc>
              <a:spcBef>
                <a:spcPts val="0"/>
              </a:spcBef>
              <a:buFont typeface="+mj-lt"/>
              <a:buAutoNum type="arabicPeriod"/>
            </a:pPr>
            <a:r>
              <a:rPr lang="en-US" dirty="0"/>
              <a:t>Enrich my analysis of obscurantist obfuscation</a:t>
            </a:r>
          </a:p>
          <a:p>
            <a:pPr marL="459144" indent="-457200">
              <a:lnSpc>
                <a:spcPct val="110000"/>
              </a:lnSpc>
              <a:spcBef>
                <a:spcPts val="0"/>
              </a:spcBef>
              <a:buFont typeface="+mj-lt"/>
              <a:buAutoNum type="arabicPeriod"/>
            </a:pPr>
            <a:r>
              <a:rPr lang="en-US" dirty="0"/>
              <a:t>Discuss how obscurantist obfuscation can be weaponized in tandem with seductive </a:t>
            </a:r>
            <a:r>
              <a:rPr lang="en-US" i="1" dirty="0"/>
              <a:t>clarity </a:t>
            </a:r>
            <a:r>
              <a:rPr lang="en-US" dirty="0"/>
              <a:t>(thus analyzing a role for obscurantist obfuscation in wider epistemic manipulation campaigns)</a:t>
            </a:r>
          </a:p>
          <a:p>
            <a:pPr>
              <a:lnSpc>
                <a:spcPct val="110000"/>
              </a:lnSpc>
              <a:spcBef>
                <a:spcPts val="0"/>
              </a:spcBef>
            </a:pPr>
            <a:endParaRPr lang="en-US"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35</a:t>
            </a:fld>
            <a:endParaRPr lang="en-US" dirty="0"/>
          </a:p>
        </p:txBody>
      </p:sp>
    </p:spTree>
    <p:extLst>
      <p:ext uri="{BB962C8B-B14F-4D97-AF65-F5344CB8AC3E}">
        <p14:creationId xmlns:p14="http://schemas.microsoft.com/office/powerpoint/2010/main" val="33610649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Direct </a:t>
            </a:r>
            <a:r>
              <a:rPr lang="en-CA" i="0" dirty="0" err="1"/>
              <a:t>Counterplay</a:t>
            </a:r>
            <a:r>
              <a:rPr lang="en-CA" i="0" dirty="0"/>
              <a:t>?</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437574" cy="4479019"/>
          </a:xfrm>
        </p:spPr>
        <p:txBody>
          <a:bodyPr>
            <a:normAutofit/>
          </a:bodyPr>
          <a:lstStyle/>
          <a:p>
            <a:pPr>
              <a:lnSpc>
                <a:spcPct val="110000"/>
              </a:lnSpc>
              <a:spcBef>
                <a:spcPts val="0"/>
              </a:spcBef>
            </a:pPr>
            <a:r>
              <a:rPr lang="en-US" dirty="0"/>
              <a:t>Can we develop heuristics for identifying obscurantist obfuscation directly? </a:t>
            </a:r>
          </a:p>
          <a:p>
            <a:pPr>
              <a:lnSpc>
                <a:spcPct val="110000"/>
              </a:lnSpc>
              <a:spcBef>
                <a:spcPts val="0"/>
              </a:spcBef>
            </a:pPr>
            <a:endParaRPr lang="en-US" dirty="0"/>
          </a:p>
          <a:p>
            <a:pPr marL="451944" lvl="1" indent="0">
              <a:lnSpc>
                <a:spcPct val="110000"/>
              </a:lnSpc>
              <a:spcBef>
                <a:spcPts val="0"/>
              </a:spcBef>
              <a:buNone/>
            </a:pPr>
            <a:r>
              <a:rPr lang="en-US" sz="2400" dirty="0"/>
              <a:t>E.g., “assume obscurantism when you encounter vague but profound-seeming language”</a:t>
            </a:r>
          </a:p>
          <a:p>
            <a:pPr marL="451944" lvl="1" indent="0">
              <a:lnSpc>
                <a:spcPct val="110000"/>
              </a:lnSpc>
              <a:spcBef>
                <a:spcPts val="0"/>
              </a:spcBef>
              <a:buNone/>
            </a:pPr>
            <a:endParaRPr lang="en-US" sz="2400" dirty="0"/>
          </a:p>
          <a:p>
            <a:pPr marL="898056" lvl="1" indent="-446112">
              <a:lnSpc>
                <a:spcPct val="110000"/>
              </a:lnSpc>
              <a:spcBef>
                <a:spcPts val="0"/>
              </a:spcBef>
              <a:buFont typeface="Arial" panose="020B0604020202020204" pitchFamily="34" charset="0"/>
              <a:buChar char="•"/>
            </a:pPr>
            <a:r>
              <a:rPr lang="en-US" sz="2400" dirty="0"/>
              <a:t>This heuristic risks aggressive overgeneralization</a:t>
            </a:r>
          </a:p>
          <a:p>
            <a:pPr marL="451944" lvl="1" indent="0">
              <a:lnSpc>
                <a:spcPct val="110000"/>
              </a:lnSpc>
              <a:spcBef>
                <a:spcPts val="0"/>
              </a:spcBef>
              <a:buNone/>
            </a:pPr>
            <a:endParaRPr lang="en-US" sz="240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36</a:t>
            </a:fld>
            <a:endParaRPr lang="en-US" dirty="0"/>
          </a:p>
        </p:txBody>
      </p:sp>
    </p:spTree>
    <p:extLst>
      <p:ext uri="{BB962C8B-B14F-4D97-AF65-F5344CB8AC3E}">
        <p14:creationId xmlns:p14="http://schemas.microsoft.com/office/powerpoint/2010/main" val="187620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Indirect </a:t>
            </a:r>
            <a:r>
              <a:rPr lang="en-CA" i="0" dirty="0" err="1"/>
              <a:t>Counterplay</a:t>
            </a:r>
            <a:r>
              <a:rPr lang="en-CA" i="0" dirty="0"/>
              <a:t>?</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437574" cy="4479019"/>
          </a:xfrm>
        </p:spPr>
        <p:txBody>
          <a:bodyPr>
            <a:normAutofit fontScale="92500" lnSpcReduction="20000"/>
          </a:bodyPr>
          <a:lstStyle/>
          <a:p>
            <a:pPr marL="0" indent="-446112">
              <a:lnSpc>
                <a:spcPct val="110000"/>
              </a:lnSpc>
              <a:spcBef>
                <a:spcPts val="0"/>
              </a:spcBef>
            </a:pPr>
            <a:r>
              <a:rPr lang="en-US" dirty="0"/>
              <a:t>Can we develop heuristics for identifying obscurantist obfuscation </a:t>
            </a:r>
            <a:r>
              <a:rPr lang="en-US" i="1" dirty="0"/>
              <a:t>indirectly</a:t>
            </a:r>
            <a:r>
              <a:rPr lang="en-US" dirty="0"/>
              <a:t>?</a:t>
            </a:r>
          </a:p>
          <a:p>
            <a:pPr marL="0" indent="-446112">
              <a:lnSpc>
                <a:spcPct val="110000"/>
              </a:lnSpc>
              <a:spcBef>
                <a:spcPts val="0"/>
              </a:spcBef>
            </a:pPr>
            <a:endParaRPr lang="en-US" dirty="0"/>
          </a:p>
          <a:p>
            <a:pPr marL="0" indent="-446112">
              <a:lnSpc>
                <a:spcPct val="110000"/>
              </a:lnSpc>
              <a:spcBef>
                <a:spcPts val="0"/>
              </a:spcBef>
            </a:pPr>
            <a:endParaRPr lang="en-US" dirty="0"/>
          </a:p>
          <a:p>
            <a:pPr marL="0" indent="-446112" algn="ctr">
              <a:lnSpc>
                <a:spcPct val="110000"/>
              </a:lnSpc>
              <a:spcBef>
                <a:spcPts val="0"/>
              </a:spcBef>
            </a:pPr>
            <a:r>
              <a:rPr lang="en-CA" dirty="0">
                <a:solidFill>
                  <a:srgbClr val="FFC000">
                    <a:alpha val="55000"/>
                  </a:srgbClr>
                </a:solidFill>
              </a:rPr>
              <a:t>“Ironically, the allegedly inscrutable character of a theory’s subject matter entails that every effort to present Lacan’s conception of the unconscious in a more or less streamlined fashion will eventually end up as a fatal distortion of the theory’s subject matter. Any attempt to present his thoughts in a systematic, orderly way will therefore fatally misinterpret him (and the unconscious).”</a:t>
            </a:r>
            <a:r>
              <a:rPr lang="en-CA" dirty="0"/>
              <a:t> (</a:t>
            </a:r>
            <a:r>
              <a:rPr lang="en-CA" dirty="0" err="1"/>
              <a:t>Buekens</a:t>
            </a:r>
            <a:r>
              <a:rPr lang="en-CA" dirty="0"/>
              <a:t> and </a:t>
            </a:r>
            <a:r>
              <a:rPr lang="en-CA" dirty="0" err="1"/>
              <a:t>Boudry</a:t>
            </a:r>
            <a:r>
              <a:rPr lang="en-CA" dirty="0"/>
              <a:t> 2014, p. __)</a:t>
            </a:r>
            <a:endParaRPr lang="en-US" dirty="0"/>
          </a:p>
          <a:p>
            <a:pPr marL="0" indent="-446112">
              <a:lnSpc>
                <a:spcPct val="110000"/>
              </a:lnSpc>
              <a:spcBef>
                <a:spcPts val="0"/>
              </a:spcBef>
            </a:pPr>
            <a:endParaRPr lang="en-US" dirty="0"/>
          </a:p>
          <a:p>
            <a:pPr marL="898056" lvl="1" indent="-446112">
              <a:lnSpc>
                <a:spcPct val="110000"/>
              </a:lnSpc>
              <a:spcBef>
                <a:spcPts val="0"/>
              </a:spcBef>
              <a:buFont typeface="Arial" panose="020B0604020202020204" pitchFamily="34" charset="0"/>
              <a:buChar char="•"/>
            </a:pPr>
            <a:r>
              <a:rPr lang="en-US" sz="2400" dirty="0"/>
              <a:t>This defense does not allow for any reasonable dissent from Lacan</a:t>
            </a:r>
          </a:p>
          <a:p>
            <a:pPr marL="898056" lvl="1" indent="-446112">
              <a:lnSpc>
                <a:spcPct val="110000"/>
              </a:lnSpc>
              <a:spcBef>
                <a:spcPts val="0"/>
              </a:spcBef>
              <a:buFont typeface="Arial" panose="020B0604020202020204" pitchFamily="34" charset="0"/>
              <a:buChar char="•"/>
            </a:pPr>
            <a:r>
              <a:rPr lang="en-US" sz="2400" b="1" dirty="0"/>
              <a:t>So, a heuristic</a:t>
            </a:r>
            <a:r>
              <a:rPr lang="en-US" sz="2400" dirty="0"/>
              <a:t>: “if a defense against obscurantism-accusations does not allow for reasonable dissent, suspect that you are dealing with obscurantism”</a:t>
            </a:r>
          </a:p>
          <a:p>
            <a:pPr marL="1348056" lvl="2" indent="-446112">
              <a:lnSpc>
                <a:spcPct val="110000"/>
              </a:lnSpc>
              <a:spcBef>
                <a:spcPts val="0"/>
              </a:spcBef>
              <a:buFont typeface="Arial" panose="020B0604020202020204" pitchFamily="34" charset="0"/>
              <a:buChar char="•"/>
            </a:pPr>
            <a:r>
              <a:rPr lang="en-US" sz="2400" dirty="0"/>
              <a:t>However, this heuristic risks aggressive </a:t>
            </a:r>
            <a:r>
              <a:rPr lang="en-US" sz="2400" i="1" dirty="0"/>
              <a:t>under</a:t>
            </a:r>
            <a:r>
              <a:rPr lang="en-US" sz="2400" dirty="0"/>
              <a:t>generalization</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16/09/2024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37</a:t>
            </a:fld>
            <a:endParaRPr lang="en-US" dirty="0"/>
          </a:p>
        </p:txBody>
      </p:sp>
    </p:spTree>
    <p:extLst>
      <p:ext uri="{BB962C8B-B14F-4D97-AF65-F5344CB8AC3E}">
        <p14:creationId xmlns:p14="http://schemas.microsoft.com/office/powerpoint/2010/main" val="270040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inLineVTI">
  <a:themeElements>
    <a:clrScheme name="ThinLines Color Scheme">
      <a:dk1>
        <a:sysClr val="windowText" lastClr="000000"/>
      </a:dk1>
      <a:lt1>
        <a:sysClr val="window" lastClr="FFFFFF"/>
      </a:lt1>
      <a:dk2>
        <a:srgbClr val="000000"/>
      </a:dk2>
      <a:lt2>
        <a:srgbClr val="FFFFFF"/>
      </a:lt2>
      <a:accent1>
        <a:srgbClr val="00BAC8"/>
      </a:accent1>
      <a:accent2>
        <a:srgbClr val="794DFF"/>
      </a:accent2>
      <a:accent3>
        <a:srgbClr val="00D17D"/>
      </a:accent3>
      <a:accent4>
        <a:srgbClr val="404040"/>
      </a:accent4>
      <a:accent5>
        <a:srgbClr val="FE5D21"/>
      </a:accent5>
      <a:accent6>
        <a:srgbClr val="B3B3B3"/>
      </a:accent6>
      <a:hlink>
        <a:srgbClr val="3E8FF1"/>
      </a:hlink>
      <a:folHlink>
        <a:srgbClr val="939393"/>
      </a:folHlink>
    </a:clrScheme>
    <a:fontScheme name="Custom 3">
      <a:majorFont>
        <a:latin typeface="Sagona Book"/>
        <a:ea typeface=""/>
        <a:cs typeface=""/>
      </a:majorFont>
      <a:minorFont>
        <a:latin typeface="Univer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inLineVTI" id="{DA2A884B-D36C-4F63-9FE8-3C89F2B99A40}" vid="{62C1F77B-42AE-47B9-869B-5CE48C8ED8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1971ED-0722-4CF3-9522-6E6843A2D88D}">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DAB27884-F043-4BF1-A4FB-D6C1216AE526}">
  <ds:schemaRefs>
    <ds:schemaRef ds:uri="http://schemas.microsoft.com/sharepoint/v3/contenttype/forms"/>
  </ds:schemaRefs>
</ds:datastoreItem>
</file>

<file path=customXml/itemProps3.xml><?xml version="1.0" encoding="utf-8"?>
<ds:datastoreItem xmlns:ds="http://schemas.openxmlformats.org/officeDocument/2006/customXml" ds:itemID="{91E06989-8323-4451-A21F-821A6C247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Thin line design</Template>
  <TotalTime>3014</TotalTime>
  <Words>3037</Words>
  <Application>Microsoft Office PowerPoint</Application>
  <PresentationFormat>Widescreen</PresentationFormat>
  <Paragraphs>346</Paragraphs>
  <Slides>37</Slides>
  <Notes>1</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Sagona Book</vt:lpstr>
      <vt:lpstr>Univers</vt:lpstr>
      <vt:lpstr>ThinLineVTI</vt:lpstr>
      <vt:lpstr>Obscurantist Epistemic Manipulation</vt:lpstr>
      <vt:lpstr>A (Familiar?) Scenario</vt:lpstr>
      <vt:lpstr>Obscurantism as Epistemic Manipulation</vt:lpstr>
      <vt:lpstr>Obscurantism: First Approximation</vt:lpstr>
      <vt:lpstr>Agenda</vt:lpstr>
      <vt:lpstr>Agenda</vt:lpstr>
      <vt:lpstr>Ground Clearing</vt:lpstr>
      <vt:lpstr>Obscurantism: Extant Takes (1)</vt:lpstr>
      <vt:lpstr>Obscurantism: Extant Takes (2)</vt:lpstr>
      <vt:lpstr>Obscurantism: Extant Takes (3)</vt:lpstr>
      <vt:lpstr>Agenda</vt:lpstr>
      <vt:lpstr>One Kind of Obscurantism</vt:lpstr>
      <vt:lpstr>Agenda</vt:lpstr>
      <vt:lpstr>Obscurantist Content:  Pseudoprofound Contradictions</vt:lpstr>
      <vt:lpstr>Obscurantist Content:  Deepities</vt:lpstr>
      <vt:lpstr>Obscurantist Content:  Jargonifications</vt:lpstr>
      <vt:lpstr>Obscurantist Content:  Seductive Nonsense</vt:lpstr>
      <vt:lpstr>Seductive Nonsense: A Case Study?</vt:lpstr>
      <vt:lpstr>Twinray’s Seductive Nonsense</vt:lpstr>
      <vt:lpstr>Agenda</vt:lpstr>
      <vt:lpstr>Plain versus Seductive Nonsense</vt:lpstr>
      <vt:lpstr>Associative Richness</vt:lpstr>
      <vt:lpstr>Seductive Nonsense: A Case Study?</vt:lpstr>
      <vt:lpstr>Semi-propositionality?</vt:lpstr>
      <vt:lpstr>Semi-propositionality?</vt:lpstr>
      <vt:lpstr>Seductive Nonsense As Empty Signification?</vt:lpstr>
      <vt:lpstr>Seductive Nonsense As Empty Signification?</vt:lpstr>
      <vt:lpstr>Enriched Analysis:  Obscurantist Epistemic Manipulation</vt:lpstr>
      <vt:lpstr>Agenda</vt:lpstr>
      <vt:lpstr>Seductive Clarity</vt:lpstr>
      <vt:lpstr>Seductive Clarity</vt:lpstr>
      <vt:lpstr>An Insidious Pincer</vt:lpstr>
      <vt:lpstr>An Insidious Pincer</vt:lpstr>
      <vt:lpstr>Thank you!</vt:lpstr>
      <vt:lpstr>Agenda</vt:lpstr>
      <vt:lpstr>Direct Counterplay?</vt:lpstr>
      <vt:lpstr>Indirect Counterplay?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Benjamin Winokur</dc:creator>
  <cp:lastModifiedBy>Benjamin Winokur</cp:lastModifiedBy>
  <cp:revision>888</cp:revision>
  <dcterms:created xsi:type="dcterms:W3CDTF">2024-04-15T10:07:42Z</dcterms:created>
  <dcterms:modified xsi:type="dcterms:W3CDTF">2024-11-08T07:52:10Z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